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embeddedFontLst>
    <p:embeddedFont>
      <p:font typeface="Play" panose="020B0604020202020204" charset="0"/>
      <p:regular r:id="rId17"/>
      <p:bold r:id="rId18"/>
    </p:embeddedFont>
    <p:embeddedFont>
      <p:font typeface="Quattrocento Sans" panose="020F0502020204030204" pitchFamily="34" charset="0"/>
      <p:regular r:id="rId19"/>
      <p:bold r:id="rId20"/>
      <p:italic r:id="rId21"/>
      <p:boldItalic r:id="rId22"/>
    </p:embeddedFont>
    <p:embeddedFont>
      <p:font typeface="Roboto" panose="020000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jZURDR5A7DtgjpEQvrNqYX0g2a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2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customschemas.google.com/relationships/presentationmetadata" Target="meta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sciencedirect.com/topics/agricultural-and-biological-sciences/grazing-land" TargetMode="External"/><Relationship Id="rId13" Type="http://schemas.openxmlformats.org/officeDocument/2006/relationships/hyperlink" Target="https://www.sciencedirect.com/science/article/pii/S0341816221000606#b0260" TargetMode="External"/><Relationship Id="rId3" Type="http://schemas.openxmlformats.org/officeDocument/2006/relationships/hyperlink" Target="https://www.sciencedirect.com/topics/agricultural-and-biological-sciences/arable-land" TargetMode="External"/><Relationship Id="rId7" Type="http://schemas.openxmlformats.org/officeDocument/2006/relationships/hyperlink" Target="https://www.sciencedirect.com/science/article/pii/S0341816221000606#b0205" TargetMode="External"/><Relationship Id="rId12" Type="http://schemas.openxmlformats.org/officeDocument/2006/relationships/hyperlink" Target="https://www.sciencedirect.com/topics/agricultural-and-biological-sciences/public-lands"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sciencedirect.com/science/article/pii/S0341816221000606#b0200" TargetMode="External"/><Relationship Id="rId11" Type="http://schemas.openxmlformats.org/officeDocument/2006/relationships/hyperlink" Target="https://www.sciencedirect.com/science/article/pii/S0341816221000606#b0100" TargetMode="External"/><Relationship Id="rId5" Type="http://schemas.openxmlformats.org/officeDocument/2006/relationships/hyperlink" Target="https://www.sciencedirect.com/science/article/pii/S0341816221000606#b0210" TargetMode="External"/><Relationship Id="rId10" Type="http://schemas.openxmlformats.org/officeDocument/2006/relationships/hyperlink" Target="https://www.sciencedirect.com/topics/agricultural-and-biological-sciences/farm-animal" TargetMode="External"/><Relationship Id="rId4" Type="http://schemas.openxmlformats.org/officeDocument/2006/relationships/hyperlink" Target="https://www.sciencedirect.com/topics/earth-and-planetary-sciences/livestock-farming" TargetMode="External"/><Relationship Id="rId9" Type="http://schemas.openxmlformats.org/officeDocument/2006/relationships/hyperlink" Target="https://www.sciencedirect.com/science/article/pii/S0341816221000606#b0115" TargetMode="External"/><Relationship Id="rId14" Type="http://schemas.openxmlformats.org/officeDocument/2006/relationships/hyperlink" Target="https://www.sciencedirect.com/science/article/pii/S0341816221000606#b025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Take away progress bar</a:t>
            </a:r>
            <a:endParaRPr/>
          </a:p>
          <a:p>
            <a:pPr marL="0" lvl="0" indent="0" algn="l" rtl="0">
              <a:spcBef>
                <a:spcPts val="0"/>
              </a:spcBef>
              <a:spcAft>
                <a:spcPts val="0"/>
              </a:spcAft>
              <a:buNone/>
            </a:pPr>
            <a:r>
              <a:rPr lang="en-US"/>
              <a:t>Declutter!</a:t>
            </a:r>
            <a:endParaRPr/>
          </a:p>
          <a:p>
            <a:pPr marL="0" lvl="0" indent="0" algn="l" rtl="0">
              <a:spcBef>
                <a:spcPts val="0"/>
              </a:spcBef>
              <a:spcAft>
                <a:spcPts val="0"/>
              </a:spcAft>
              <a:buNone/>
            </a:pPr>
            <a:r>
              <a:rPr lang="en-US"/>
              <a:t>Take out code slide</a:t>
            </a:r>
            <a:endParaRPr/>
          </a:p>
          <a:p>
            <a:pPr marL="0" lvl="0" indent="0" algn="l" rtl="0">
              <a:spcBef>
                <a:spcPts val="0"/>
              </a:spcBef>
              <a:spcAft>
                <a:spcPts val="0"/>
              </a:spcAft>
              <a:buNone/>
            </a:pPr>
            <a:r>
              <a:rPr lang="en-US"/>
              <a:t>Demo the app!</a:t>
            </a:r>
            <a:endParaRPr/>
          </a:p>
          <a:p>
            <a:pPr marL="0" lvl="0" indent="0" algn="l" rtl="0">
              <a:spcBef>
                <a:spcPts val="0"/>
              </a:spcBef>
              <a:spcAft>
                <a:spcPts val="0"/>
              </a:spcAft>
              <a:buNone/>
            </a:pPr>
            <a:r>
              <a:rPr lang="en-US"/>
              <a:t>Clean up title slide</a:t>
            </a:r>
            <a:endParaRPr/>
          </a:p>
          <a:p>
            <a:pPr marL="0" lvl="0" indent="0" algn="l" rtl="0">
              <a:spcBef>
                <a:spcPts val="0"/>
              </a:spcBef>
              <a:spcAft>
                <a:spcPts val="0"/>
              </a:spcAft>
              <a:buNone/>
            </a:pPr>
            <a:r>
              <a:rPr lang="en-US"/>
              <a:t>Define watershed.</a:t>
            </a:r>
            <a:endParaRPr/>
          </a:p>
          <a:p>
            <a:pPr marL="0" lvl="0" indent="0" algn="l" rtl="0">
              <a:spcBef>
                <a:spcPts val="0"/>
              </a:spcBef>
              <a:spcAft>
                <a:spcPts val="0"/>
              </a:spcAft>
              <a:buNone/>
            </a:pPr>
            <a:r>
              <a:rPr lang="en-US"/>
              <a:t>Take away formulas for NDVI and SAVI, just explain it.</a:t>
            </a:r>
            <a:endParaRPr/>
          </a:p>
        </p:txBody>
      </p:sp>
      <p:sp>
        <p:nvSpPr>
          <p:cNvPr id="266" name="Google Shape;26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1113" lvl="1" indent="0" algn="l" rtl="0">
              <a:spcBef>
                <a:spcPts val="0"/>
              </a:spcBef>
              <a:spcAft>
                <a:spcPts val="0"/>
              </a:spcAft>
              <a:buClr>
                <a:srgbClr val="1F1F1F"/>
              </a:buClr>
              <a:buSzPts val="1200"/>
              <a:buFont typeface="Arial"/>
              <a:buNone/>
            </a:pPr>
            <a:r>
              <a:rPr lang="en-US" b="0" i="0">
                <a:solidFill>
                  <a:srgbClr val="1F1F1F"/>
                </a:solidFill>
                <a:latin typeface="Arial"/>
                <a:ea typeface="Arial"/>
                <a:cs typeface="Arial"/>
                <a:sym typeface="Arial"/>
              </a:rPr>
              <a:t>Across the western US the dominant </a:t>
            </a:r>
            <a:r>
              <a:rPr lang="en-US" b="0" i="0" u="sng">
                <a:solidFill>
                  <a:srgbClr val="1F1F1F"/>
                </a:solidFill>
                <a:latin typeface="Arial"/>
                <a:ea typeface="Arial"/>
                <a:cs typeface="Arial"/>
                <a:sym typeface="Arial"/>
                <a:hlinkClick r:id="rId3">
                  <a:extLst>
                    <a:ext uri="{A12FA001-AC4F-418D-AE19-62706E023703}">
                      <ahyp:hlinkClr xmlns:ahyp="http://schemas.microsoft.com/office/drawing/2018/hyperlinkcolor" val="tx"/>
                    </a:ext>
                  </a:extLst>
                </a:hlinkClick>
              </a:rPr>
              <a:t>agricultural land</a:t>
            </a:r>
            <a:r>
              <a:rPr lang="en-US" b="0" i="0">
                <a:solidFill>
                  <a:srgbClr val="1F1F1F"/>
                </a:solidFill>
                <a:latin typeface="Arial"/>
                <a:ea typeface="Arial"/>
                <a:cs typeface="Arial"/>
                <a:sym typeface="Arial"/>
              </a:rPr>
              <a:t> use is </a:t>
            </a:r>
            <a:r>
              <a:rPr lang="en-US" b="0" i="0" u="sng">
                <a:solidFill>
                  <a:srgbClr val="1F1F1F"/>
                </a:solidFill>
                <a:latin typeface="Arial"/>
                <a:ea typeface="Arial"/>
                <a:cs typeface="Arial"/>
                <a:sym typeface="Arial"/>
                <a:hlinkClick r:id="rId4">
                  <a:extLst>
                    <a:ext uri="{A12FA001-AC4F-418D-AE19-62706E023703}">
                      <ahyp:hlinkClr xmlns:ahyp="http://schemas.microsoft.com/office/drawing/2018/hyperlinkcolor" val="tx"/>
                    </a:ext>
                  </a:extLst>
                </a:hlinkClick>
              </a:rPr>
              <a:t>livestock production</a:t>
            </a:r>
            <a:r>
              <a:rPr lang="en-US" b="0" i="0">
                <a:solidFill>
                  <a:srgbClr val="1F1F1F"/>
                </a:solidFill>
                <a:latin typeface="Arial"/>
                <a:ea typeface="Arial"/>
                <a:cs typeface="Arial"/>
                <a:sym typeface="Arial"/>
              </a:rPr>
              <a:t> (</a:t>
            </a:r>
            <a:r>
              <a:rPr lang="en-US" b="0" i="0" u="sng" strike="noStrike">
                <a:solidFill>
                  <a:srgbClr val="0272B1"/>
                </a:solidFill>
                <a:latin typeface="Arial"/>
                <a:ea typeface="Arial"/>
                <a:cs typeface="Arial"/>
                <a:sym typeface="Arial"/>
                <a:hlinkClick r:id="rId5">
                  <a:extLst>
                    <a:ext uri="{A12FA001-AC4F-418D-AE19-62706E023703}">
                      <ahyp:hlinkClr xmlns:ahyp="http://schemas.microsoft.com/office/drawing/2018/hyperlinkcolor" val="tx"/>
                    </a:ext>
                  </a:extLst>
                </a:hlinkClick>
              </a:rPr>
              <a:t>Starrs, 1998</a:t>
            </a:r>
            <a:r>
              <a:rPr lang="en-US" b="0" i="0">
                <a:solidFill>
                  <a:srgbClr val="1F1F1F"/>
                </a:solidFill>
                <a:latin typeface="Arial"/>
                <a:ea typeface="Arial"/>
                <a:cs typeface="Arial"/>
                <a:sym typeface="Arial"/>
              </a:rPr>
              <a:t>, </a:t>
            </a:r>
            <a:r>
              <a:rPr lang="en-US" b="0" i="0" u="sng" strike="noStrike">
                <a:solidFill>
                  <a:srgbClr val="0272B1"/>
                </a:solidFill>
                <a:latin typeface="Arial"/>
                <a:ea typeface="Arial"/>
                <a:cs typeface="Arial"/>
                <a:sym typeface="Arial"/>
                <a:hlinkClick r:id="rId6">
                  <a:extLst>
                    <a:ext uri="{A12FA001-AC4F-418D-AE19-62706E023703}">
                      <ahyp:hlinkClr xmlns:ahyp="http://schemas.microsoft.com/office/drawing/2018/hyperlinkcolor" val="tx"/>
                    </a:ext>
                  </a:extLst>
                </a:hlinkClick>
              </a:rPr>
              <a:t>Sheridan, 2012</a:t>
            </a:r>
            <a:r>
              <a:rPr lang="en-US" b="0" i="0">
                <a:solidFill>
                  <a:srgbClr val="1F1F1F"/>
                </a:solidFill>
                <a:latin typeface="Arial"/>
                <a:ea typeface="Arial"/>
                <a:cs typeface="Arial"/>
                <a:sym typeface="Arial"/>
              </a:rPr>
              <a:t>, </a:t>
            </a:r>
            <a:r>
              <a:rPr lang="en-US" b="0" i="0" u="sng" strike="noStrike">
                <a:solidFill>
                  <a:srgbClr val="0272B1"/>
                </a:solidFill>
                <a:latin typeface="Arial"/>
                <a:ea typeface="Arial"/>
                <a:cs typeface="Arial"/>
                <a:sym typeface="Arial"/>
                <a:hlinkClick r:id="rId7">
                  <a:extLst>
                    <a:ext uri="{A12FA001-AC4F-418D-AE19-62706E023703}">
                      <ahyp:hlinkClr xmlns:ahyp="http://schemas.microsoft.com/office/drawing/2018/hyperlinkcolor" val="tx"/>
                    </a:ext>
                  </a:extLst>
                </a:hlinkClick>
              </a:rPr>
              <a:t>Sheridan et al., 2015</a:t>
            </a:r>
            <a:r>
              <a:rPr lang="en-US" b="0" i="0">
                <a:solidFill>
                  <a:srgbClr val="1F1F1F"/>
                </a:solidFill>
                <a:latin typeface="Arial"/>
                <a:ea typeface="Arial"/>
                <a:cs typeface="Arial"/>
                <a:sym typeface="Arial"/>
              </a:rPr>
              <a:t>). Within the state of Arizona, approximately 98% of agricultural lands are </a:t>
            </a:r>
            <a:r>
              <a:rPr lang="en-US" b="0" i="0" u="sng">
                <a:solidFill>
                  <a:srgbClr val="1F1F1F"/>
                </a:solidFill>
                <a:latin typeface="Arial"/>
                <a:ea typeface="Arial"/>
                <a:cs typeface="Arial"/>
                <a:sym typeface="Arial"/>
                <a:hlinkClick r:id="rId8">
                  <a:extLst>
                    <a:ext uri="{A12FA001-AC4F-418D-AE19-62706E023703}">
                      <ahyp:hlinkClr xmlns:ahyp="http://schemas.microsoft.com/office/drawing/2018/hyperlinkcolor" val="tx"/>
                    </a:ext>
                  </a:extLst>
                </a:hlinkClick>
              </a:rPr>
              <a:t>grazing lands</a:t>
            </a:r>
            <a:r>
              <a:rPr lang="en-US" b="0" i="0">
                <a:solidFill>
                  <a:srgbClr val="1F1F1F"/>
                </a:solidFill>
                <a:latin typeface="Arial"/>
                <a:ea typeface="Arial"/>
                <a:cs typeface="Arial"/>
                <a:sym typeface="Arial"/>
              </a:rPr>
              <a:t> that cover approximately 73% of the total land area (</a:t>
            </a:r>
            <a:r>
              <a:rPr lang="en-US" b="0" i="0" u="sng" strike="noStrike">
                <a:solidFill>
                  <a:srgbClr val="0272B1"/>
                </a:solidFill>
                <a:latin typeface="Arial"/>
                <a:ea typeface="Arial"/>
                <a:cs typeface="Arial"/>
                <a:sym typeface="Arial"/>
                <a:hlinkClick r:id="rId9">
                  <a:extLst>
                    <a:ext uri="{A12FA001-AC4F-418D-AE19-62706E023703}">
                      <ahyp:hlinkClr xmlns:ahyp="http://schemas.microsoft.com/office/drawing/2018/hyperlinkcolor" val="tx"/>
                    </a:ext>
                  </a:extLst>
                </a:hlinkClick>
              </a:rPr>
              <a:t>Kerna et al., 2014</a:t>
            </a:r>
            <a:r>
              <a:rPr lang="en-US" b="0" i="0">
                <a:solidFill>
                  <a:srgbClr val="1F1F1F"/>
                </a:solidFill>
                <a:latin typeface="Arial"/>
                <a:ea typeface="Arial"/>
                <a:cs typeface="Arial"/>
                <a:sym typeface="Arial"/>
              </a:rPr>
              <a:t>). Although </a:t>
            </a:r>
            <a:r>
              <a:rPr lang="en-US" b="0" i="0" u="sng">
                <a:solidFill>
                  <a:srgbClr val="1F1F1F"/>
                </a:solidFill>
                <a:latin typeface="Arial"/>
                <a:ea typeface="Arial"/>
                <a:cs typeface="Arial"/>
                <a:sym typeface="Arial"/>
                <a:hlinkClick r:id="rId10">
                  <a:extLst>
                    <a:ext uri="{A12FA001-AC4F-418D-AE19-62706E023703}">
                      <ahyp:hlinkClr xmlns:ahyp="http://schemas.microsoft.com/office/drawing/2018/hyperlinkcolor" val="tx"/>
                    </a:ext>
                  </a:extLst>
                </a:hlinkClick>
              </a:rPr>
              <a:t>livestock</a:t>
            </a:r>
            <a:r>
              <a:rPr lang="en-US" b="0" i="0">
                <a:solidFill>
                  <a:srgbClr val="1F1F1F"/>
                </a:solidFill>
                <a:latin typeface="Arial"/>
                <a:ea typeface="Arial"/>
                <a:cs typeface="Arial"/>
                <a:sym typeface="Arial"/>
              </a:rPr>
              <a:t> were introduced in the 1500 s in the southwestern US (</a:t>
            </a:r>
            <a:r>
              <a:rPr lang="en-US" b="0" i="0" u="sng" strike="noStrike">
                <a:solidFill>
                  <a:srgbClr val="0272B1"/>
                </a:solidFill>
                <a:latin typeface="Arial"/>
                <a:ea typeface="Arial"/>
                <a:cs typeface="Arial"/>
                <a:sym typeface="Arial"/>
                <a:hlinkClick r:id="rId11">
                  <a:extLst>
                    <a:ext uri="{A12FA001-AC4F-418D-AE19-62706E023703}">
                      <ahyp:hlinkClr xmlns:ahyp="http://schemas.microsoft.com/office/drawing/2018/hyperlinkcolor" val="tx"/>
                    </a:ext>
                  </a:extLst>
                </a:hlinkClick>
              </a:rPr>
              <a:t>Hamilton, 1884</a:t>
            </a:r>
            <a:r>
              <a:rPr lang="en-US" b="0" i="0">
                <a:solidFill>
                  <a:srgbClr val="1F1F1F"/>
                </a:solidFill>
                <a:latin typeface="Arial"/>
                <a:ea typeface="Arial"/>
                <a:cs typeface="Arial"/>
                <a:sym typeface="Arial"/>
              </a:rPr>
              <a:t>), the expansion of ranching operations, on both private and </a:t>
            </a:r>
            <a:r>
              <a:rPr lang="en-US" b="0" i="0" u="sng">
                <a:solidFill>
                  <a:srgbClr val="1F1F1F"/>
                </a:solidFill>
                <a:latin typeface="Arial"/>
                <a:ea typeface="Arial"/>
                <a:cs typeface="Arial"/>
                <a:sym typeface="Arial"/>
                <a:hlinkClick r:id="rId12">
                  <a:extLst>
                    <a:ext uri="{A12FA001-AC4F-418D-AE19-62706E023703}">
                      <ahyp:hlinkClr xmlns:ahyp="http://schemas.microsoft.com/office/drawing/2018/hyperlinkcolor" val="tx"/>
                    </a:ext>
                  </a:extLst>
                </a:hlinkClick>
              </a:rPr>
              <a:t>public land</a:t>
            </a:r>
            <a:r>
              <a:rPr lang="en-US" b="0" i="0">
                <a:solidFill>
                  <a:srgbClr val="1F1F1F"/>
                </a:solidFill>
                <a:latin typeface="Arial"/>
                <a:ea typeface="Arial"/>
                <a:cs typeface="Arial"/>
                <a:sym typeface="Arial"/>
              </a:rPr>
              <a:t>, was limited by access to water. Water development was rapid once well drilling and pumping equipment became available in the late 1800 s (</a:t>
            </a:r>
            <a:r>
              <a:rPr lang="en-US" b="0" i="0" u="sng" strike="noStrike">
                <a:solidFill>
                  <a:srgbClr val="0272B1"/>
                </a:solidFill>
                <a:latin typeface="Arial"/>
                <a:ea typeface="Arial"/>
                <a:cs typeface="Arial"/>
                <a:sym typeface="Arial"/>
                <a:hlinkClick r:id="rId13">
                  <a:extLst>
                    <a:ext uri="{A12FA001-AC4F-418D-AE19-62706E023703}">
                      <ahyp:hlinkClr xmlns:ahyp="http://schemas.microsoft.com/office/drawing/2018/hyperlinkcolor" val="tx"/>
                    </a:ext>
                  </a:extLst>
                </a:hlinkClick>
              </a:rPr>
              <a:t>Wood et al., 2005</a:t>
            </a:r>
            <a:r>
              <a:rPr lang="en-US" b="0" i="0">
                <a:solidFill>
                  <a:srgbClr val="1F1F1F"/>
                </a:solidFill>
                <a:latin typeface="Arial"/>
                <a:ea typeface="Arial"/>
                <a:cs typeface="Arial"/>
                <a:sym typeface="Arial"/>
              </a:rPr>
              <a:t>) after which livestock numbers increased substantially in response to both transcontinental railroad construction and water access throughout the western US (</a:t>
            </a:r>
            <a:r>
              <a:rPr lang="en-US" b="0" i="0" u="sng" strike="noStrike">
                <a:solidFill>
                  <a:srgbClr val="0272B1"/>
                </a:solidFill>
                <a:latin typeface="Arial"/>
                <a:ea typeface="Arial"/>
                <a:cs typeface="Arial"/>
                <a:sym typeface="Arial"/>
                <a:hlinkClick r:id="rId14">
                  <a:extLst>
                    <a:ext uri="{A12FA001-AC4F-418D-AE19-62706E023703}">
                      <ahyp:hlinkClr xmlns:ahyp="http://schemas.microsoft.com/office/drawing/2018/hyperlinkcolor" val="tx"/>
                    </a:ext>
                  </a:extLst>
                </a:hlinkClick>
              </a:rPr>
              <a:t>Wagoner, 1952</a:t>
            </a:r>
            <a:r>
              <a:rPr lang="en-US" b="0" i="0">
                <a:solidFill>
                  <a:srgbClr val="1F1F1F"/>
                </a:solidFill>
                <a:latin typeface="Arial"/>
                <a:ea typeface="Arial"/>
                <a:cs typeface="Arial"/>
                <a:sym typeface="Arial"/>
              </a:rPr>
              <a:t>).</a:t>
            </a:r>
            <a:endParaRPr sz="1200"/>
          </a:p>
          <a:p>
            <a:pPr marL="11113" lvl="1" indent="0" algn="l" rtl="0">
              <a:spcBef>
                <a:spcPts val="0"/>
              </a:spcBef>
              <a:spcAft>
                <a:spcPts val="0"/>
              </a:spcAft>
              <a:buClr>
                <a:schemeClr val="dk1"/>
              </a:buClr>
              <a:buSzPts val="1200"/>
              <a:buFont typeface="Arial"/>
              <a:buNone/>
            </a:pPr>
            <a:endParaRPr sz="1200"/>
          </a:p>
          <a:p>
            <a:pPr marL="11113" lvl="1" indent="0" algn="l" rtl="0">
              <a:spcBef>
                <a:spcPts val="0"/>
              </a:spcBef>
              <a:spcAft>
                <a:spcPts val="0"/>
              </a:spcAft>
              <a:buClr>
                <a:schemeClr val="dk1"/>
              </a:buClr>
              <a:buSzPts val="1200"/>
              <a:buFont typeface="Arial"/>
              <a:buNone/>
            </a:pPr>
            <a:r>
              <a:rPr lang="en-US" sz="1200"/>
              <a:t>More on berms</a:t>
            </a:r>
            <a:endParaRPr/>
          </a:p>
          <a:p>
            <a:pPr marL="354013" lvl="1" indent="-342900" algn="l" rtl="0">
              <a:spcBef>
                <a:spcPts val="0"/>
              </a:spcBef>
              <a:spcAft>
                <a:spcPts val="0"/>
              </a:spcAft>
              <a:buClr>
                <a:schemeClr val="dk1"/>
              </a:buClr>
              <a:buSzPts val="1200"/>
              <a:buFont typeface="Arial"/>
              <a:buChar char="•"/>
            </a:pPr>
            <a:r>
              <a:rPr lang="en-US" sz="1200"/>
              <a:t>Create stock tanks, farm ponds</a:t>
            </a:r>
            <a:endParaRPr/>
          </a:p>
          <a:p>
            <a:pPr marL="354013" lvl="1" indent="-342900" algn="l" rtl="0">
              <a:spcBef>
                <a:spcPts val="0"/>
              </a:spcBef>
              <a:spcAft>
                <a:spcPts val="0"/>
              </a:spcAft>
              <a:buClr>
                <a:schemeClr val="dk1"/>
              </a:buClr>
              <a:buSzPts val="1200"/>
              <a:buFont typeface="Arial"/>
              <a:buChar char="•"/>
            </a:pPr>
            <a:r>
              <a:rPr lang="en-US" sz="1200"/>
              <a:t>Reduce runoff velocity, increase soil moisture, enhance vegetation production</a:t>
            </a:r>
            <a:endParaRPr/>
          </a:p>
          <a:p>
            <a:pPr marL="354013" lvl="1" indent="-266700" algn="l" rtl="0">
              <a:spcBef>
                <a:spcPts val="0"/>
              </a:spcBef>
              <a:spcAft>
                <a:spcPts val="0"/>
              </a:spcAft>
              <a:buClr>
                <a:schemeClr val="dk1"/>
              </a:buClr>
              <a:buSzPts val="1200"/>
              <a:buFont typeface="Arial"/>
              <a:buNone/>
            </a:pPr>
            <a:endParaRPr sz="1200"/>
          </a:p>
          <a:p>
            <a:pPr marL="354013" lvl="1" indent="-342900" algn="l" rtl="0">
              <a:spcBef>
                <a:spcPts val="0"/>
              </a:spcBef>
              <a:spcAft>
                <a:spcPts val="0"/>
              </a:spcAft>
              <a:buClr>
                <a:schemeClr val="dk1"/>
              </a:buClr>
              <a:buSzPts val="2000"/>
              <a:buFont typeface="Arial"/>
              <a:buChar char="•"/>
            </a:pPr>
            <a:r>
              <a:rPr lang="en-US" sz="2000"/>
              <a:t>A 600k acre semiarid watershed in southern Arizona</a:t>
            </a:r>
            <a:endParaRPr/>
          </a:p>
          <a:p>
            <a:pPr marL="296863" lvl="1" indent="-285750" algn="l" rtl="0">
              <a:spcBef>
                <a:spcPts val="0"/>
              </a:spcBef>
              <a:spcAft>
                <a:spcPts val="0"/>
              </a:spcAft>
              <a:buClr>
                <a:schemeClr val="dk1"/>
              </a:buClr>
              <a:buSzPts val="2000"/>
              <a:buFont typeface="Arial"/>
              <a:buChar char="•"/>
            </a:pPr>
            <a:r>
              <a:rPr lang="en-US" sz="2000"/>
              <a:t>80% of the valley supports agricultural operations, so water management is crucial</a:t>
            </a:r>
            <a:endParaRPr/>
          </a:p>
          <a:p>
            <a:pPr marL="354013" lvl="1" indent="-342900" algn="l" rtl="0">
              <a:spcBef>
                <a:spcPts val="0"/>
              </a:spcBef>
              <a:spcAft>
                <a:spcPts val="0"/>
              </a:spcAft>
              <a:buClr>
                <a:schemeClr val="dk1"/>
              </a:buClr>
              <a:buSzPts val="2000"/>
              <a:buFont typeface="Arial"/>
              <a:buChar char="•"/>
            </a:pPr>
            <a:r>
              <a:rPr lang="en-US" sz="2000"/>
              <a:t>Beginning in the 1930s, hundreds of earthen berms were constructed to control surface runoff and harvest water.</a:t>
            </a:r>
            <a:endParaRPr/>
          </a:p>
          <a:p>
            <a:pPr marL="11113" lvl="1" indent="0" algn="l" rtl="0">
              <a:spcBef>
                <a:spcPts val="0"/>
              </a:spcBef>
              <a:spcAft>
                <a:spcPts val="0"/>
              </a:spcAft>
              <a:buNone/>
            </a:pPr>
            <a:endParaRPr sz="2000"/>
          </a:p>
          <a:p>
            <a:pPr marL="11113" lvl="1" indent="0" algn="l" rtl="0">
              <a:spcBef>
                <a:spcPts val="0"/>
              </a:spcBef>
              <a:spcAft>
                <a:spcPts val="0"/>
              </a:spcAft>
              <a:buNone/>
            </a:pPr>
            <a:r>
              <a:rPr lang="en-US" sz="2000"/>
              <a:t>Man-made soil structures unnatural to the environment</a:t>
            </a:r>
            <a:endParaRPr/>
          </a:p>
          <a:p>
            <a:pPr marL="11113" lvl="1" indent="0" algn="l" rtl="0">
              <a:spcBef>
                <a:spcPts val="0"/>
              </a:spcBef>
              <a:spcAft>
                <a:spcPts val="0"/>
              </a:spcAft>
              <a:buNone/>
            </a:pPr>
            <a:endParaRPr sz="2000"/>
          </a:p>
          <a:p>
            <a:pPr marL="0" lvl="0" indent="0" algn="l" rtl="0">
              <a:spcBef>
                <a:spcPts val="0"/>
              </a:spcBef>
              <a:spcAft>
                <a:spcPts val="0"/>
              </a:spcAft>
              <a:buNone/>
            </a:pPr>
            <a:r>
              <a:rPr lang="en-US" sz="2000"/>
              <a:t>There have been recent inventories of berms in the Altar valley, so we know where they are. </a:t>
            </a:r>
            <a:endParaRPr sz="2000"/>
          </a:p>
          <a:p>
            <a:pPr marL="11113" lvl="1" indent="0" algn="l" rtl="0">
              <a:spcBef>
                <a:spcPts val="0"/>
              </a:spcBef>
              <a:spcAft>
                <a:spcPts val="0"/>
              </a:spcAft>
              <a:buNone/>
            </a:pPr>
            <a:endParaRPr sz="2000"/>
          </a:p>
          <a:p>
            <a:pPr marL="11113" lvl="1" indent="0" algn="l" rtl="0">
              <a:spcBef>
                <a:spcPts val="0"/>
              </a:spcBef>
              <a:spcAft>
                <a:spcPts val="0"/>
              </a:spcAft>
              <a:buNone/>
            </a:pPr>
            <a:r>
              <a:rPr lang="en-US" sz="2000"/>
              <a:t>However, impact of berms on vegetation is poorly documented</a:t>
            </a:r>
            <a:endParaRPr/>
          </a:p>
          <a:p>
            <a:pPr marL="11113" lvl="1" indent="0" algn="l" rtl="0">
              <a:spcBef>
                <a:spcPts val="0"/>
              </a:spcBef>
              <a:spcAft>
                <a:spcPts val="0"/>
              </a:spcAft>
              <a:buClr>
                <a:schemeClr val="dk1"/>
              </a:buClr>
              <a:buSzPts val="1200"/>
              <a:buFont typeface="Arial"/>
              <a:buNone/>
            </a:pPr>
            <a:endParaRPr sz="1200"/>
          </a:p>
          <a:p>
            <a:pPr marL="11113" lvl="1" indent="0" algn="l" rtl="0">
              <a:spcBef>
                <a:spcPts val="0"/>
              </a:spcBef>
              <a:spcAft>
                <a:spcPts val="0"/>
              </a:spcAft>
              <a:buClr>
                <a:schemeClr val="dk1"/>
              </a:buClr>
              <a:buSzPts val="1200"/>
              <a:buFont typeface="Arial"/>
              <a:buNone/>
            </a:pPr>
            <a:r>
              <a:rPr lang="en-US" sz="1200"/>
              <a:t>Watershed- </a:t>
            </a:r>
            <a:r>
              <a:rPr lang="en-US" b="0" i="0">
                <a:solidFill>
                  <a:srgbClr val="4D5156"/>
                </a:solidFill>
                <a:highlight>
                  <a:srgbClr val="FFFFFF"/>
                </a:highlight>
                <a:latin typeface="Roboto"/>
                <a:ea typeface="Roboto"/>
                <a:cs typeface="Roboto"/>
                <a:sym typeface="Roboto"/>
              </a:rPr>
              <a:t>A watershed is an area of land where all flowing surface water converges to a single point, such as a river mouth, or flows into another body of water, such as a lake or ocean.</a:t>
            </a:r>
            <a:endParaRPr sz="1200"/>
          </a:p>
          <a:p>
            <a:pPr marL="0" lvl="0" indent="0" algn="l" rtl="0">
              <a:spcBef>
                <a:spcPts val="0"/>
              </a:spcBef>
              <a:spcAft>
                <a:spcPts val="0"/>
              </a:spcAft>
              <a:buNone/>
            </a:pPr>
            <a:endParaRPr/>
          </a:p>
        </p:txBody>
      </p:sp>
      <p:sp>
        <p:nvSpPr>
          <p:cNvPr id="101" name="Google Shape;10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a:solidFill>
                  <a:srgbClr val="ECECEC"/>
                </a:solidFill>
                <a:latin typeface="Arial"/>
                <a:ea typeface="Arial"/>
                <a:cs typeface="Arial"/>
                <a:sym typeface="Arial"/>
              </a:rPr>
              <a:t>NDVI is one of the most commonly used vegetation indices in remote sensing. It measures the difference between near-infrared (NIR) and red light reflectance, providing an indication of vegetation density and health.</a:t>
            </a:r>
            <a:endParaRPr/>
          </a:p>
          <a:p>
            <a:pPr marL="0" lvl="0" indent="0" algn="l" rtl="0">
              <a:spcBef>
                <a:spcPts val="0"/>
              </a:spcBef>
              <a:spcAft>
                <a:spcPts val="0"/>
              </a:spcAft>
              <a:buNone/>
            </a:pPr>
            <a:endParaRPr b="0" i="0">
              <a:solidFill>
                <a:srgbClr val="ECECEC"/>
              </a:solidFill>
              <a:latin typeface="Arial"/>
              <a:ea typeface="Arial"/>
              <a:cs typeface="Arial"/>
              <a:sym typeface="Arial"/>
            </a:endParaRPr>
          </a:p>
          <a:p>
            <a:pPr marL="0" lvl="0" indent="0" algn="l" rtl="0">
              <a:spcBef>
                <a:spcPts val="0"/>
              </a:spcBef>
              <a:spcAft>
                <a:spcPts val="0"/>
              </a:spcAft>
              <a:buNone/>
            </a:pPr>
            <a:r>
              <a:rPr lang="en-US" b="0" i="0">
                <a:solidFill>
                  <a:srgbClr val="ECECEC"/>
                </a:solidFill>
                <a:latin typeface="Arial"/>
                <a:ea typeface="Arial"/>
                <a:cs typeface="Arial"/>
                <a:sym typeface="Arial"/>
              </a:rPr>
              <a:t>SAVI is a vegetation index designed to reduce the influence of soil brightness when assessing vegetation density. It was developed to address the limitations of other vegetation indices, such as NDVI, which can be sensitive to variations in soil reflectance. This is especially helpful in desert areas like the Altar Valley, where the soil is bright. Additionally, SAVI has a soil adjustment factor to help contrast between vegetation and vare soil, making it better suited for detecting and quantifying sparse vegetation in desert landscapes. </a:t>
            </a:r>
            <a:endParaRPr/>
          </a:p>
          <a:p>
            <a:pPr marL="0" lvl="0" indent="0" algn="l" rtl="0">
              <a:spcBef>
                <a:spcPts val="0"/>
              </a:spcBef>
              <a:spcAft>
                <a:spcPts val="0"/>
              </a:spcAft>
              <a:buNone/>
            </a:pPr>
            <a:endParaRPr b="0" i="0">
              <a:solidFill>
                <a:srgbClr val="ECECEC"/>
              </a:solidFill>
              <a:latin typeface="Arial"/>
              <a:ea typeface="Arial"/>
              <a:cs typeface="Arial"/>
              <a:sym typeface="Arial"/>
            </a:endParaRPr>
          </a:p>
          <a:p>
            <a:pPr marL="0" lvl="0" indent="0" algn="l" rtl="0">
              <a:spcBef>
                <a:spcPts val="0"/>
              </a:spcBef>
              <a:spcAft>
                <a:spcPts val="0"/>
              </a:spcAft>
              <a:buNone/>
            </a:pPr>
            <a:r>
              <a:rPr lang="en-US" b="0" i="0">
                <a:solidFill>
                  <a:srgbClr val="ECECEC"/>
                </a:solidFill>
                <a:latin typeface="Arial"/>
                <a:ea typeface="Arial"/>
                <a:cs typeface="Arial"/>
                <a:sym typeface="Arial"/>
              </a:rPr>
              <a:t>Landsat and Sentinel are two prominent satellite programs that provide valuable Earth observation data for a wide range of applications, with Landsat being operated by USGS/NASA and Sentinel by European Space Agnecy (ESA) as part of the Copernicus program.</a:t>
            </a:r>
            <a:endParaRPr/>
          </a:p>
          <a:p>
            <a:pPr marL="0" lvl="0" indent="0" algn="l" rtl="0">
              <a:spcBef>
                <a:spcPts val="0"/>
              </a:spcBef>
              <a:spcAft>
                <a:spcPts val="0"/>
              </a:spcAft>
              <a:buNone/>
            </a:pPr>
            <a:endParaRPr b="0" i="0">
              <a:solidFill>
                <a:srgbClr val="ECECEC"/>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Quattrocento Sans"/>
              <a:buNone/>
            </a:pPr>
            <a:r>
              <a:rPr lang="en-US" sz="1800">
                <a:latin typeface="Quattrocento Sans"/>
                <a:ea typeface="Quattrocento Sans"/>
                <a:cs typeface="Quattrocento Sans"/>
                <a:sym typeface="Quattrocento Sans"/>
              </a:rPr>
              <a:t>spectral imaging transformation of two or more image bands designed to enhance the contribution of vegetation properties and allow reliable spatial and temporal inter-comparisons of terrestrial photosynthetic activity and canopy structural variations.</a:t>
            </a:r>
            <a:endParaRPr sz="1800">
              <a:latin typeface="Arial"/>
              <a:ea typeface="Arial"/>
              <a:cs typeface="Arial"/>
              <a:sym typeface="Arial"/>
            </a:endParaRPr>
          </a:p>
          <a:p>
            <a:pPr marL="0" lvl="0" indent="0" algn="l" rtl="0">
              <a:spcBef>
                <a:spcPts val="0"/>
              </a:spcBef>
              <a:spcAft>
                <a:spcPts val="0"/>
              </a:spcAft>
              <a:buNone/>
            </a:pPr>
            <a:endParaRPr/>
          </a:p>
        </p:txBody>
      </p:sp>
      <p:sp>
        <p:nvSpPr>
          <p:cNvPr id="178" name="Google Shape;17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1113" lvl="1" indent="0" algn="l" rtl="0">
              <a:spcBef>
                <a:spcPts val="0"/>
              </a:spcBef>
              <a:spcAft>
                <a:spcPts val="0"/>
              </a:spcAft>
              <a:buNone/>
            </a:pPr>
            <a:r>
              <a:rPr lang="en-US" sz="2000"/>
              <a:t>Massive Data Archive</a:t>
            </a:r>
            <a:endParaRPr/>
          </a:p>
          <a:p>
            <a:pPr marL="811213" lvl="2" indent="-342900" algn="l" rtl="0">
              <a:spcBef>
                <a:spcPts val="0"/>
              </a:spcBef>
              <a:spcAft>
                <a:spcPts val="0"/>
              </a:spcAft>
              <a:buClr>
                <a:schemeClr val="dk1"/>
              </a:buClr>
              <a:buSzPts val="2000"/>
              <a:buFont typeface="Arial"/>
              <a:buChar char="•"/>
            </a:pPr>
            <a:r>
              <a:rPr lang="en-US" sz="2000">
                <a:highlight>
                  <a:srgbClr val="FFFF00"/>
                </a:highlight>
              </a:rPr>
              <a:t>Vast collection of satellite imagery datasets</a:t>
            </a:r>
            <a:endParaRPr/>
          </a:p>
          <a:p>
            <a:pPr marL="11113" lvl="1" indent="0" algn="l" rtl="0">
              <a:spcBef>
                <a:spcPts val="0"/>
              </a:spcBef>
              <a:spcAft>
                <a:spcPts val="0"/>
              </a:spcAft>
              <a:buNone/>
            </a:pPr>
            <a:r>
              <a:rPr lang="en-US" sz="2000"/>
              <a:t>Cloud Based Processing allows for complex analysis through a programming interface.</a:t>
            </a:r>
            <a:endParaRPr/>
          </a:p>
          <a:p>
            <a:pPr marL="11113" lvl="1" indent="0" algn="l" rtl="0">
              <a:spcBef>
                <a:spcPts val="0"/>
              </a:spcBef>
              <a:spcAft>
                <a:spcPts val="0"/>
              </a:spcAft>
              <a:buNone/>
            </a:pPr>
            <a:endParaRPr sz="2000" i="1"/>
          </a:p>
          <a:p>
            <a:pPr marL="11113" lvl="1" indent="0" algn="ctr" rtl="0">
              <a:spcBef>
                <a:spcPts val="0"/>
              </a:spcBef>
              <a:spcAft>
                <a:spcPts val="0"/>
              </a:spcAft>
              <a:buNone/>
            </a:pPr>
            <a:r>
              <a:rPr lang="en-US" sz="2000"/>
              <a:t>Earth Engine Apps allow users to access google earth engine without code.</a:t>
            </a:r>
            <a:endParaRPr/>
          </a:p>
          <a:p>
            <a:pPr marL="11113" lvl="1" indent="0" algn="ctr" rtl="0">
              <a:spcBef>
                <a:spcPts val="0"/>
              </a:spcBef>
              <a:spcAft>
                <a:spcPts val="0"/>
              </a:spcAft>
              <a:buNone/>
            </a:pPr>
            <a:r>
              <a:rPr lang="en-US" sz="2000" i="1">
                <a:highlight>
                  <a:srgbClr val="FFFF00"/>
                </a:highlight>
              </a:rPr>
              <a:t>Dynamic, shareable user interfaces Earth for Engine Analyses</a:t>
            </a:r>
            <a:endParaRPr/>
          </a:p>
          <a:p>
            <a:pPr marL="342900" lvl="0" indent="-342900" algn="l" rtl="0">
              <a:spcBef>
                <a:spcPts val="0"/>
              </a:spcBef>
              <a:spcAft>
                <a:spcPts val="0"/>
              </a:spcAft>
              <a:buClr>
                <a:schemeClr val="dk1"/>
              </a:buClr>
              <a:buSzPts val="2000"/>
              <a:buFont typeface="Arial"/>
              <a:buChar char="•"/>
            </a:pPr>
            <a:r>
              <a:rPr lang="en-US" sz="2000">
                <a:highlight>
                  <a:srgbClr val="FFFF00"/>
                </a:highlight>
              </a:rPr>
              <a:t>Easy to Use</a:t>
            </a:r>
            <a:endParaRPr/>
          </a:p>
          <a:p>
            <a:pPr marL="800100" lvl="1" indent="-342900" algn="l" rtl="0">
              <a:spcBef>
                <a:spcPts val="0"/>
              </a:spcBef>
              <a:spcAft>
                <a:spcPts val="0"/>
              </a:spcAft>
              <a:buClr>
                <a:schemeClr val="dk1"/>
              </a:buClr>
              <a:buSzPts val="2000"/>
              <a:buFont typeface="Arial"/>
              <a:buChar char="•"/>
            </a:pPr>
            <a:r>
              <a:rPr lang="en-US" sz="2000">
                <a:highlight>
                  <a:srgbClr val="FFFF00"/>
                </a:highlight>
              </a:rPr>
              <a:t>Accessible via application specific URL</a:t>
            </a:r>
            <a:endParaRPr/>
          </a:p>
          <a:p>
            <a:pPr marL="800100" lvl="1" indent="-342900" algn="l" rtl="0">
              <a:spcBef>
                <a:spcPts val="0"/>
              </a:spcBef>
              <a:spcAft>
                <a:spcPts val="0"/>
              </a:spcAft>
              <a:buClr>
                <a:schemeClr val="dk1"/>
              </a:buClr>
              <a:buSzPts val="2000"/>
              <a:buFont typeface="Arial"/>
              <a:buChar char="•"/>
            </a:pPr>
            <a:r>
              <a:rPr lang="en-US" sz="2000">
                <a:highlight>
                  <a:srgbClr val="FFFF00"/>
                </a:highlight>
              </a:rPr>
              <a:t>No Earth Engine experience needed</a:t>
            </a:r>
            <a:endParaRPr/>
          </a:p>
          <a:p>
            <a:pPr marL="800100" lvl="1" indent="-342900" algn="l" rtl="0">
              <a:spcBef>
                <a:spcPts val="0"/>
              </a:spcBef>
              <a:spcAft>
                <a:spcPts val="0"/>
              </a:spcAft>
              <a:buClr>
                <a:schemeClr val="dk1"/>
              </a:buClr>
              <a:buSzPts val="1200"/>
              <a:buFont typeface="Arial"/>
              <a:buChar char="•"/>
            </a:pPr>
            <a:r>
              <a:rPr lang="en-US">
                <a:highlight>
                  <a:srgbClr val="FFFF00"/>
                </a:highlight>
              </a:rPr>
              <a:t>https://ee-wholenote4.projects.earthengine.app/view/berm-influences-on-savi-and-ndvi-in-the-altar-valley</a:t>
            </a:r>
            <a:endParaRPr/>
          </a:p>
          <a:p>
            <a:pPr marL="0" lvl="0" indent="0" algn="l" rtl="0">
              <a:spcBef>
                <a:spcPts val="0"/>
              </a:spcBef>
              <a:spcAft>
                <a:spcPts val="0"/>
              </a:spcAft>
              <a:buNone/>
            </a:pPr>
            <a:endParaRPr/>
          </a:p>
        </p:txBody>
      </p:sp>
      <p:sp>
        <p:nvSpPr>
          <p:cNvPr id="194" name="Google Shape;19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0" name="Google Shape;21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0" name="Google Shape;3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4"/>
          <p:cNvSpPr>
            <a:spLocks noGrp="1"/>
          </p:cNvSpPr>
          <p:nvPr>
            <p:ph type="pic" idx="2"/>
          </p:nvPr>
        </p:nvSpPr>
        <p:spPr>
          <a:xfrm>
            <a:off x="5183188" y="987425"/>
            <a:ext cx="6172200" cy="4873625"/>
          </a:xfrm>
          <a:prstGeom prst="rect">
            <a:avLst/>
          </a:prstGeom>
          <a:noFill/>
          <a:ln>
            <a:noFill/>
          </a:ln>
        </p:spPr>
      </p:sp>
      <p:sp>
        <p:nvSpPr>
          <p:cNvPr id="68" name="Google Shape;68;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pn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png"/><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png"/><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png"/><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F3F3F"/>
        </a:solidFill>
        <a:effectLst/>
      </p:bgPr>
    </p:bg>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1603917" y="939565"/>
            <a:ext cx="9144000" cy="1586895"/>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ct val="100000"/>
              <a:buFont typeface="Play"/>
              <a:buNone/>
            </a:pPr>
            <a:r>
              <a:rPr lang="en-US" dirty="0">
                <a:solidFill>
                  <a:schemeClr val="lt1"/>
                </a:solidFill>
                <a:latin typeface="Aptos Display" panose="020B0004020202020204" pitchFamily="34" charset="0"/>
              </a:rPr>
              <a:t>A Web Based Tool for Vegetation Assessment in the Altar Valley</a:t>
            </a:r>
            <a:endParaRPr dirty="0">
              <a:latin typeface="Aptos Display" panose="020B0004020202020204" pitchFamily="34" charset="0"/>
            </a:endParaRPr>
          </a:p>
        </p:txBody>
      </p:sp>
      <p:sp>
        <p:nvSpPr>
          <p:cNvPr id="90" name="Google Shape;90;p1"/>
          <p:cNvSpPr txBox="1">
            <a:spLocks noGrp="1"/>
          </p:cNvSpPr>
          <p:nvPr>
            <p:ph type="subTitle" idx="1"/>
          </p:nvPr>
        </p:nvSpPr>
        <p:spPr>
          <a:xfrm>
            <a:off x="1603918" y="2647837"/>
            <a:ext cx="9144000" cy="1761814"/>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000"/>
              <a:buNone/>
            </a:pPr>
            <a:r>
              <a:rPr lang="en-US" sz="2000" dirty="0">
                <a:solidFill>
                  <a:schemeClr val="lt1"/>
                </a:solidFill>
                <a:latin typeface="Aptos" panose="020B0004020202020204" pitchFamily="34" charset="0"/>
              </a:rPr>
              <a:t>John Esparza</a:t>
            </a:r>
            <a:endParaRPr dirty="0">
              <a:latin typeface="Aptos" panose="020B0004020202020204" pitchFamily="34" charset="0"/>
            </a:endParaRPr>
          </a:p>
          <a:p>
            <a:pPr marL="0" lvl="0" indent="0" algn="ctr" rtl="0">
              <a:lnSpc>
                <a:spcPct val="90000"/>
              </a:lnSpc>
              <a:spcBef>
                <a:spcPts val="1000"/>
              </a:spcBef>
              <a:spcAft>
                <a:spcPts val="0"/>
              </a:spcAft>
              <a:buClr>
                <a:schemeClr val="lt1"/>
              </a:buClr>
              <a:buSzPts val="1400"/>
              <a:buNone/>
            </a:pPr>
            <a:r>
              <a:rPr lang="en-US" sz="1400" dirty="0">
                <a:solidFill>
                  <a:schemeClr val="lt1"/>
                </a:solidFill>
                <a:latin typeface="Aptos" panose="020B0004020202020204" pitchFamily="34" charset="0"/>
              </a:rPr>
              <a:t>Mentors: Mary Nichols, Octavia Crompton</a:t>
            </a:r>
            <a:endParaRPr dirty="0">
              <a:latin typeface="Aptos" panose="020B0004020202020204" pitchFamily="34" charset="0"/>
            </a:endParaRPr>
          </a:p>
          <a:p>
            <a:pPr marL="0" lvl="0" indent="0" algn="ctr" rtl="0">
              <a:lnSpc>
                <a:spcPct val="90000"/>
              </a:lnSpc>
              <a:spcBef>
                <a:spcPts val="1000"/>
              </a:spcBef>
              <a:spcAft>
                <a:spcPts val="0"/>
              </a:spcAft>
              <a:buClr>
                <a:schemeClr val="lt1"/>
              </a:buClr>
              <a:buSzPts val="1400"/>
              <a:buNone/>
            </a:pPr>
            <a:r>
              <a:rPr lang="en-US" sz="1400" dirty="0">
                <a:solidFill>
                  <a:schemeClr val="lt1"/>
                </a:solidFill>
                <a:latin typeface="Aptos" panose="020B0004020202020204" pitchFamily="34" charset="0"/>
              </a:rPr>
              <a:t>United States Department of Agriculture – Agricultural Research Service Southwest Watershed Research Center</a:t>
            </a:r>
            <a:endParaRPr dirty="0">
              <a:latin typeface="Aptos" panose="020B0004020202020204" pitchFamily="34" charset="0"/>
            </a:endParaRPr>
          </a:p>
        </p:txBody>
      </p:sp>
      <p:sp>
        <p:nvSpPr>
          <p:cNvPr id="91" name="Google Shape;91;p1"/>
          <p:cNvSpPr txBox="1"/>
          <p:nvPr/>
        </p:nvSpPr>
        <p:spPr>
          <a:xfrm>
            <a:off x="3237163" y="5843258"/>
            <a:ext cx="5866197" cy="10926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100" b="0" i="0" u="none" strike="noStrike" cap="none" dirty="0">
                <a:solidFill>
                  <a:schemeClr val="lt1"/>
                </a:solidFill>
                <a:latin typeface="Aptos" panose="020B0004020202020204" pitchFamily="34" charset="0"/>
                <a:sym typeface="Arial"/>
              </a:rPr>
              <a:t>Arizona NASA Space Grant Consortium Student Research Symposium, Hilton Tucson East, 7600 E Broadway Blvd., Tucson, AZ 85710</a:t>
            </a:r>
            <a:endParaRPr dirty="0">
              <a:latin typeface="Aptos" panose="020B0004020202020204" pitchFamily="34" charset="0"/>
            </a:endParaRPr>
          </a:p>
          <a:p>
            <a:pPr marL="0" marR="0" lvl="0" indent="0" algn="ctr" rtl="0">
              <a:spcBef>
                <a:spcPts val="0"/>
              </a:spcBef>
              <a:spcAft>
                <a:spcPts val="0"/>
              </a:spcAft>
              <a:buNone/>
            </a:pPr>
            <a:r>
              <a:rPr lang="en-US" sz="1100" b="0" i="0" u="none" strike="noStrike" cap="none" dirty="0">
                <a:solidFill>
                  <a:schemeClr val="lt1"/>
                </a:solidFill>
                <a:latin typeface="Aptos" panose="020B0004020202020204" pitchFamily="34" charset="0"/>
                <a:sym typeface="Arial"/>
              </a:rPr>
              <a:t>April 20, 2024</a:t>
            </a:r>
            <a:endParaRPr dirty="0">
              <a:latin typeface="Aptos" panose="020B0004020202020204" pitchFamily="34" charset="0"/>
            </a:endParaRPr>
          </a:p>
          <a:p>
            <a:pPr marL="0" marR="0" lvl="0" indent="0" algn="l" rtl="0">
              <a:spcBef>
                <a:spcPts val="0"/>
              </a:spcBef>
              <a:spcAft>
                <a:spcPts val="0"/>
              </a:spcAft>
              <a:buNone/>
            </a:pPr>
            <a:endParaRPr sz="1600" dirty="0">
              <a:solidFill>
                <a:schemeClr val="lt1"/>
              </a:solidFill>
              <a:latin typeface="Aptos" panose="020B0004020202020204" pitchFamily="34" charset="0"/>
              <a:sym typeface="Arial"/>
            </a:endParaRPr>
          </a:p>
          <a:p>
            <a:pPr marL="0" marR="0" lvl="0" indent="0" algn="l" rtl="0">
              <a:spcBef>
                <a:spcPts val="0"/>
              </a:spcBef>
              <a:spcAft>
                <a:spcPts val="0"/>
              </a:spcAft>
              <a:buNone/>
            </a:pPr>
            <a:endParaRPr sz="1600" dirty="0">
              <a:solidFill>
                <a:schemeClr val="dk1"/>
              </a:solidFill>
              <a:latin typeface="Aptos" panose="020B0004020202020204" pitchFamily="34" charset="0"/>
              <a:sym typeface="Arial"/>
            </a:endParaRPr>
          </a:p>
        </p:txBody>
      </p:sp>
      <p:pic>
        <p:nvPicPr>
          <p:cNvPr id="92" name="Google Shape;92;p1"/>
          <p:cNvPicPr preferRelativeResize="0"/>
          <p:nvPr/>
        </p:nvPicPr>
        <p:blipFill rotWithShape="1">
          <a:blip r:embed="rId3">
            <a:alphaModFix/>
          </a:blip>
          <a:srcRect/>
          <a:stretch/>
        </p:blipFill>
        <p:spPr>
          <a:xfrm>
            <a:off x="3749741" y="4269974"/>
            <a:ext cx="1007784" cy="858955"/>
          </a:xfrm>
          <a:prstGeom prst="rect">
            <a:avLst/>
          </a:prstGeom>
          <a:noFill/>
          <a:ln>
            <a:noFill/>
          </a:ln>
        </p:spPr>
      </p:pic>
      <p:sp>
        <p:nvSpPr>
          <p:cNvPr id="93" name="Google Shape;93;p1"/>
          <p:cNvSpPr/>
          <p:nvPr/>
        </p:nvSpPr>
        <p:spPr>
          <a:xfrm rot="5400000">
            <a:off x="-2848112" y="3474351"/>
            <a:ext cx="7959365" cy="95823"/>
          </a:xfrm>
          <a:prstGeom prst="rect">
            <a:avLst/>
          </a:prstGeom>
          <a:solidFill>
            <a:srgbClr val="B50E2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sp>
        <p:nvSpPr>
          <p:cNvPr id="94" name="Google Shape;94;p1"/>
          <p:cNvSpPr/>
          <p:nvPr/>
        </p:nvSpPr>
        <p:spPr>
          <a:xfrm rot="5400000">
            <a:off x="-3153222" y="3474351"/>
            <a:ext cx="7959365" cy="95823"/>
          </a:xfrm>
          <a:prstGeom prst="rect">
            <a:avLst/>
          </a:prstGeom>
          <a:solidFill>
            <a:srgbClr val="382E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pic>
        <p:nvPicPr>
          <p:cNvPr id="95" name="Google Shape;95;p1"/>
          <p:cNvPicPr preferRelativeResize="0"/>
          <p:nvPr/>
        </p:nvPicPr>
        <p:blipFill rotWithShape="1">
          <a:blip r:embed="rId4">
            <a:alphaModFix/>
          </a:blip>
          <a:srcRect/>
          <a:stretch/>
        </p:blipFill>
        <p:spPr>
          <a:xfrm>
            <a:off x="4886347" y="4012222"/>
            <a:ext cx="1007784" cy="1345392"/>
          </a:xfrm>
          <a:prstGeom prst="rect">
            <a:avLst/>
          </a:prstGeom>
          <a:noFill/>
          <a:ln>
            <a:noFill/>
          </a:ln>
        </p:spPr>
      </p:pic>
      <p:pic>
        <p:nvPicPr>
          <p:cNvPr id="96" name="Google Shape;96;p1"/>
          <p:cNvPicPr preferRelativeResize="0"/>
          <p:nvPr/>
        </p:nvPicPr>
        <p:blipFill rotWithShape="1">
          <a:blip r:embed="rId5">
            <a:alphaModFix/>
          </a:blip>
          <a:srcRect b="17863"/>
          <a:stretch/>
        </p:blipFill>
        <p:spPr>
          <a:xfrm>
            <a:off x="6014739" y="4241706"/>
            <a:ext cx="1247481" cy="1079284"/>
          </a:xfrm>
          <a:prstGeom prst="rect">
            <a:avLst/>
          </a:prstGeom>
          <a:noFill/>
          <a:ln>
            <a:noFill/>
          </a:ln>
        </p:spPr>
      </p:pic>
      <p:pic>
        <p:nvPicPr>
          <p:cNvPr id="97" name="Google Shape;97;p1" descr="NASS Resources"/>
          <p:cNvPicPr preferRelativeResize="0"/>
          <p:nvPr/>
        </p:nvPicPr>
        <p:blipFill rotWithShape="1">
          <a:blip r:embed="rId6">
            <a:alphaModFix/>
          </a:blip>
          <a:srcRect/>
          <a:stretch/>
        </p:blipFill>
        <p:spPr>
          <a:xfrm>
            <a:off x="7371906" y="4090430"/>
            <a:ext cx="1188976" cy="11889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10"/>
          <p:cNvPicPr preferRelativeResize="0"/>
          <p:nvPr/>
        </p:nvPicPr>
        <p:blipFill rotWithShape="1">
          <a:blip r:embed="rId3">
            <a:alphaModFix/>
          </a:blip>
          <a:srcRect b="17863"/>
          <a:stretch/>
        </p:blipFill>
        <p:spPr>
          <a:xfrm>
            <a:off x="11407582" y="97055"/>
            <a:ext cx="703891" cy="608986"/>
          </a:xfrm>
          <a:prstGeom prst="rect">
            <a:avLst/>
          </a:prstGeom>
          <a:noFill/>
          <a:ln>
            <a:noFill/>
          </a:ln>
        </p:spPr>
      </p:pic>
      <p:pic>
        <p:nvPicPr>
          <p:cNvPr id="227" name="Google Shape;227;p10"/>
          <p:cNvPicPr preferRelativeResize="0"/>
          <p:nvPr/>
        </p:nvPicPr>
        <p:blipFill rotWithShape="1">
          <a:blip r:embed="rId4">
            <a:alphaModFix/>
          </a:blip>
          <a:srcRect/>
          <a:stretch/>
        </p:blipFill>
        <p:spPr>
          <a:xfrm>
            <a:off x="10791530" y="0"/>
            <a:ext cx="479822" cy="742950"/>
          </a:xfrm>
          <a:prstGeom prst="rect">
            <a:avLst/>
          </a:prstGeom>
          <a:noFill/>
          <a:ln>
            <a:noFill/>
          </a:ln>
        </p:spPr>
      </p:pic>
      <p:sp>
        <p:nvSpPr>
          <p:cNvPr id="228" name="Google Shape;228;p10"/>
          <p:cNvSpPr/>
          <p:nvPr/>
        </p:nvSpPr>
        <p:spPr>
          <a:xfrm>
            <a:off x="0" y="6743272"/>
            <a:ext cx="12192000" cy="133964"/>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229" name="Google Shape;229;p10"/>
          <p:cNvSpPr txBox="1"/>
          <p:nvPr/>
        </p:nvSpPr>
        <p:spPr>
          <a:xfrm>
            <a:off x="680030" y="116936"/>
            <a:ext cx="250814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The Web App</a:t>
            </a:r>
            <a:endParaRPr/>
          </a:p>
        </p:txBody>
      </p:sp>
      <p:sp>
        <p:nvSpPr>
          <p:cNvPr id="230" name="Google Shape;230;p10"/>
          <p:cNvSpPr/>
          <p:nvPr/>
        </p:nvSpPr>
        <p:spPr>
          <a:xfrm>
            <a:off x="3188179" y="318739"/>
            <a:ext cx="7467121" cy="54317"/>
          </a:xfrm>
          <a:prstGeom prst="rect">
            <a:avLst/>
          </a:prstGeom>
          <a:solidFill>
            <a:srgbClr val="382E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sp>
        <p:nvSpPr>
          <p:cNvPr id="231" name="Google Shape;231;p10"/>
          <p:cNvSpPr/>
          <p:nvPr/>
        </p:nvSpPr>
        <p:spPr>
          <a:xfrm>
            <a:off x="3188178" y="434558"/>
            <a:ext cx="7467121" cy="54317"/>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pic>
        <p:nvPicPr>
          <p:cNvPr id="232" name="Google Shape;232;p10"/>
          <p:cNvPicPr preferRelativeResize="0"/>
          <p:nvPr/>
        </p:nvPicPr>
        <p:blipFill rotWithShape="1">
          <a:blip r:embed="rId5">
            <a:alphaModFix/>
          </a:blip>
          <a:srcRect/>
          <a:stretch/>
        </p:blipFill>
        <p:spPr>
          <a:xfrm>
            <a:off x="80527" y="97055"/>
            <a:ext cx="757807" cy="645895"/>
          </a:xfrm>
          <a:prstGeom prst="rect">
            <a:avLst/>
          </a:prstGeom>
          <a:noFill/>
          <a:ln>
            <a:noFill/>
          </a:ln>
        </p:spPr>
      </p:pic>
      <p:pic>
        <p:nvPicPr>
          <p:cNvPr id="233" name="Google Shape;233;p10"/>
          <p:cNvPicPr preferRelativeResize="0"/>
          <p:nvPr/>
        </p:nvPicPr>
        <p:blipFill rotWithShape="1">
          <a:blip r:embed="rId6">
            <a:alphaModFix/>
          </a:blip>
          <a:srcRect/>
          <a:stretch/>
        </p:blipFill>
        <p:spPr>
          <a:xfrm>
            <a:off x="0" y="869950"/>
            <a:ext cx="12192000" cy="5118100"/>
          </a:xfrm>
          <a:prstGeom prst="rect">
            <a:avLst/>
          </a:prstGeom>
          <a:noFill/>
          <a:ln>
            <a:noFill/>
          </a:ln>
        </p:spPr>
      </p:pic>
      <p:sp>
        <p:nvSpPr>
          <p:cNvPr id="234" name="Google Shape;234;p10"/>
          <p:cNvSpPr txBox="1"/>
          <p:nvPr/>
        </p:nvSpPr>
        <p:spPr>
          <a:xfrm>
            <a:off x="11699203" y="6300239"/>
            <a:ext cx="3080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9</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1"/>
          <p:cNvPicPr preferRelativeResize="0"/>
          <p:nvPr/>
        </p:nvPicPr>
        <p:blipFill rotWithShape="1">
          <a:blip r:embed="rId3">
            <a:alphaModFix/>
          </a:blip>
          <a:srcRect b="17863"/>
          <a:stretch/>
        </p:blipFill>
        <p:spPr>
          <a:xfrm>
            <a:off x="11407582" y="97055"/>
            <a:ext cx="703891" cy="608986"/>
          </a:xfrm>
          <a:prstGeom prst="rect">
            <a:avLst/>
          </a:prstGeom>
          <a:noFill/>
          <a:ln>
            <a:noFill/>
          </a:ln>
        </p:spPr>
      </p:pic>
      <p:pic>
        <p:nvPicPr>
          <p:cNvPr id="241" name="Google Shape;241;p11"/>
          <p:cNvPicPr preferRelativeResize="0"/>
          <p:nvPr/>
        </p:nvPicPr>
        <p:blipFill rotWithShape="1">
          <a:blip r:embed="rId4">
            <a:alphaModFix/>
          </a:blip>
          <a:srcRect/>
          <a:stretch/>
        </p:blipFill>
        <p:spPr>
          <a:xfrm>
            <a:off x="10791530" y="0"/>
            <a:ext cx="479822" cy="742950"/>
          </a:xfrm>
          <a:prstGeom prst="rect">
            <a:avLst/>
          </a:prstGeom>
          <a:noFill/>
          <a:ln>
            <a:noFill/>
          </a:ln>
        </p:spPr>
      </p:pic>
      <p:sp>
        <p:nvSpPr>
          <p:cNvPr id="242" name="Google Shape;242;p11"/>
          <p:cNvSpPr/>
          <p:nvPr/>
        </p:nvSpPr>
        <p:spPr>
          <a:xfrm>
            <a:off x="0" y="6743272"/>
            <a:ext cx="12192000" cy="133964"/>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243" name="Google Shape;243;p11"/>
          <p:cNvSpPr txBox="1"/>
          <p:nvPr/>
        </p:nvSpPr>
        <p:spPr>
          <a:xfrm>
            <a:off x="680030" y="116936"/>
            <a:ext cx="250814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The Web App</a:t>
            </a:r>
            <a:endParaRPr/>
          </a:p>
        </p:txBody>
      </p:sp>
      <p:sp>
        <p:nvSpPr>
          <p:cNvPr id="244" name="Google Shape;244;p11"/>
          <p:cNvSpPr/>
          <p:nvPr/>
        </p:nvSpPr>
        <p:spPr>
          <a:xfrm>
            <a:off x="3188179" y="318739"/>
            <a:ext cx="7467121" cy="54317"/>
          </a:xfrm>
          <a:prstGeom prst="rect">
            <a:avLst/>
          </a:prstGeom>
          <a:solidFill>
            <a:srgbClr val="382E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sp>
        <p:nvSpPr>
          <p:cNvPr id="245" name="Google Shape;245;p11"/>
          <p:cNvSpPr/>
          <p:nvPr/>
        </p:nvSpPr>
        <p:spPr>
          <a:xfrm>
            <a:off x="3188178" y="434558"/>
            <a:ext cx="7467121" cy="54317"/>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246" name="Google Shape;246;p11"/>
          <p:cNvSpPr txBox="1"/>
          <p:nvPr/>
        </p:nvSpPr>
        <p:spPr>
          <a:xfrm>
            <a:off x="11689237" y="6300239"/>
            <a:ext cx="44149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10</a:t>
            </a:r>
            <a:endParaRPr/>
          </a:p>
        </p:txBody>
      </p:sp>
      <p:pic>
        <p:nvPicPr>
          <p:cNvPr id="247" name="Google Shape;247;p11"/>
          <p:cNvPicPr preferRelativeResize="0"/>
          <p:nvPr/>
        </p:nvPicPr>
        <p:blipFill rotWithShape="1">
          <a:blip r:embed="rId5">
            <a:alphaModFix/>
          </a:blip>
          <a:srcRect/>
          <a:stretch/>
        </p:blipFill>
        <p:spPr>
          <a:xfrm>
            <a:off x="80527" y="97055"/>
            <a:ext cx="757807" cy="645895"/>
          </a:xfrm>
          <a:prstGeom prst="rect">
            <a:avLst/>
          </a:prstGeom>
          <a:noFill/>
          <a:ln>
            <a:noFill/>
          </a:ln>
        </p:spPr>
      </p:pic>
      <p:pic>
        <p:nvPicPr>
          <p:cNvPr id="248" name="Google Shape;248;p11"/>
          <p:cNvPicPr preferRelativeResize="0"/>
          <p:nvPr/>
        </p:nvPicPr>
        <p:blipFill rotWithShape="1">
          <a:blip r:embed="rId6">
            <a:alphaModFix/>
          </a:blip>
          <a:srcRect/>
          <a:stretch/>
        </p:blipFill>
        <p:spPr>
          <a:xfrm>
            <a:off x="0" y="953989"/>
            <a:ext cx="12192000" cy="50355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2"/>
          <p:cNvPicPr preferRelativeResize="0"/>
          <p:nvPr/>
        </p:nvPicPr>
        <p:blipFill rotWithShape="1">
          <a:blip r:embed="rId3">
            <a:alphaModFix/>
          </a:blip>
          <a:srcRect b="17863"/>
          <a:stretch/>
        </p:blipFill>
        <p:spPr>
          <a:xfrm>
            <a:off x="11407582" y="97055"/>
            <a:ext cx="703891" cy="608986"/>
          </a:xfrm>
          <a:prstGeom prst="rect">
            <a:avLst/>
          </a:prstGeom>
          <a:noFill/>
          <a:ln>
            <a:noFill/>
          </a:ln>
        </p:spPr>
      </p:pic>
      <p:pic>
        <p:nvPicPr>
          <p:cNvPr id="255" name="Google Shape;255;p12"/>
          <p:cNvPicPr preferRelativeResize="0"/>
          <p:nvPr/>
        </p:nvPicPr>
        <p:blipFill rotWithShape="1">
          <a:blip r:embed="rId4">
            <a:alphaModFix/>
          </a:blip>
          <a:srcRect/>
          <a:stretch/>
        </p:blipFill>
        <p:spPr>
          <a:xfrm>
            <a:off x="10791530" y="0"/>
            <a:ext cx="479822" cy="742950"/>
          </a:xfrm>
          <a:prstGeom prst="rect">
            <a:avLst/>
          </a:prstGeom>
          <a:noFill/>
          <a:ln>
            <a:noFill/>
          </a:ln>
        </p:spPr>
      </p:pic>
      <p:sp>
        <p:nvSpPr>
          <p:cNvPr id="256" name="Google Shape;256;p12"/>
          <p:cNvSpPr/>
          <p:nvPr/>
        </p:nvSpPr>
        <p:spPr>
          <a:xfrm>
            <a:off x="0" y="6743272"/>
            <a:ext cx="12192000" cy="133964"/>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257" name="Google Shape;257;p12"/>
          <p:cNvSpPr txBox="1"/>
          <p:nvPr/>
        </p:nvSpPr>
        <p:spPr>
          <a:xfrm>
            <a:off x="680030" y="116936"/>
            <a:ext cx="250814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The Web App</a:t>
            </a:r>
            <a:endParaRPr/>
          </a:p>
        </p:txBody>
      </p:sp>
      <p:sp>
        <p:nvSpPr>
          <p:cNvPr id="258" name="Google Shape;258;p12"/>
          <p:cNvSpPr/>
          <p:nvPr/>
        </p:nvSpPr>
        <p:spPr>
          <a:xfrm>
            <a:off x="3188179" y="318739"/>
            <a:ext cx="7467121" cy="54317"/>
          </a:xfrm>
          <a:prstGeom prst="rect">
            <a:avLst/>
          </a:prstGeom>
          <a:solidFill>
            <a:srgbClr val="382E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sp>
        <p:nvSpPr>
          <p:cNvPr id="259" name="Google Shape;259;p12"/>
          <p:cNvSpPr/>
          <p:nvPr/>
        </p:nvSpPr>
        <p:spPr>
          <a:xfrm>
            <a:off x="3188178" y="434558"/>
            <a:ext cx="7467121" cy="54317"/>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260" name="Google Shape;260;p12"/>
          <p:cNvSpPr txBox="1"/>
          <p:nvPr/>
        </p:nvSpPr>
        <p:spPr>
          <a:xfrm>
            <a:off x="11689239" y="6300239"/>
            <a:ext cx="51690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Arial"/>
                <a:ea typeface="Arial"/>
                <a:cs typeface="Arial"/>
                <a:sym typeface="Arial"/>
              </a:rPr>
              <a:t>11</a:t>
            </a:r>
            <a:endParaRPr dirty="0"/>
          </a:p>
        </p:txBody>
      </p:sp>
      <p:pic>
        <p:nvPicPr>
          <p:cNvPr id="261" name="Google Shape;261;p12"/>
          <p:cNvPicPr preferRelativeResize="0"/>
          <p:nvPr/>
        </p:nvPicPr>
        <p:blipFill rotWithShape="1">
          <a:blip r:embed="rId5">
            <a:alphaModFix/>
          </a:blip>
          <a:srcRect/>
          <a:stretch/>
        </p:blipFill>
        <p:spPr>
          <a:xfrm>
            <a:off x="80527" y="97055"/>
            <a:ext cx="757807" cy="645895"/>
          </a:xfrm>
          <a:prstGeom prst="rect">
            <a:avLst/>
          </a:prstGeom>
          <a:noFill/>
          <a:ln>
            <a:noFill/>
          </a:ln>
        </p:spPr>
      </p:pic>
      <p:pic>
        <p:nvPicPr>
          <p:cNvPr id="262" name="Google Shape;262;p12"/>
          <p:cNvPicPr preferRelativeResize="0"/>
          <p:nvPr/>
        </p:nvPicPr>
        <p:blipFill rotWithShape="1">
          <a:blip r:embed="rId6">
            <a:alphaModFix/>
          </a:blip>
          <a:srcRect/>
          <a:stretch/>
        </p:blipFill>
        <p:spPr>
          <a:xfrm>
            <a:off x="0" y="974890"/>
            <a:ext cx="12192000" cy="50609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13"/>
          <p:cNvPicPr preferRelativeResize="0"/>
          <p:nvPr/>
        </p:nvPicPr>
        <p:blipFill rotWithShape="1">
          <a:blip r:embed="rId3">
            <a:alphaModFix/>
          </a:blip>
          <a:srcRect b="17863"/>
          <a:stretch/>
        </p:blipFill>
        <p:spPr>
          <a:xfrm>
            <a:off x="11407582" y="97055"/>
            <a:ext cx="703891" cy="608986"/>
          </a:xfrm>
          <a:prstGeom prst="rect">
            <a:avLst/>
          </a:prstGeom>
          <a:noFill/>
          <a:ln>
            <a:noFill/>
          </a:ln>
        </p:spPr>
      </p:pic>
      <p:pic>
        <p:nvPicPr>
          <p:cNvPr id="269" name="Google Shape;269;p13"/>
          <p:cNvPicPr preferRelativeResize="0"/>
          <p:nvPr/>
        </p:nvPicPr>
        <p:blipFill rotWithShape="1">
          <a:blip r:embed="rId4">
            <a:alphaModFix/>
          </a:blip>
          <a:srcRect/>
          <a:stretch/>
        </p:blipFill>
        <p:spPr>
          <a:xfrm>
            <a:off x="10791530" y="0"/>
            <a:ext cx="479822" cy="742950"/>
          </a:xfrm>
          <a:prstGeom prst="rect">
            <a:avLst/>
          </a:prstGeom>
          <a:noFill/>
          <a:ln>
            <a:noFill/>
          </a:ln>
        </p:spPr>
      </p:pic>
      <p:sp>
        <p:nvSpPr>
          <p:cNvPr id="270" name="Google Shape;270;p13"/>
          <p:cNvSpPr/>
          <p:nvPr/>
        </p:nvSpPr>
        <p:spPr>
          <a:xfrm>
            <a:off x="0" y="6743272"/>
            <a:ext cx="12192000" cy="133964"/>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271" name="Google Shape;271;p13"/>
          <p:cNvSpPr txBox="1"/>
          <p:nvPr/>
        </p:nvSpPr>
        <p:spPr>
          <a:xfrm>
            <a:off x="759182" y="110259"/>
            <a:ext cx="250814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Conclusions</a:t>
            </a:r>
            <a:endParaRPr/>
          </a:p>
        </p:txBody>
      </p:sp>
      <p:sp>
        <p:nvSpPr>
          <p:cNvPr id="272" name="Google Shape;272;p13"/>
          <p:cNvSpPr/>
          <p:nvPr/>
        </p:nvSpPr>
        <p:spPr>
          <a:xfrm>
            <a:off x="3188179" y="318739"/>
            <a:ext cx="7467121" cy="54317"/>
          </a:xfrm>
          <a:prstGeom prst="rect">
            <a:avLst/>
          </a:prstGeom>
          <a:solidFill>
            <a:srgbClr val="382E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sp>
        <p:nvSpPr>
          <p:cNvPr id="273" name="Google Shape;273;p13"/>
          <p:cNvSpPr/>
          <p:nvPr/>
        </p:nvSpPr>
        <p:spPr>
          <a:xfrm>
            <a:off x="3188178" y="434558"/>
            <a:ext cx="7467121" cy="54317"/>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274" name="Google Shape;274;p13"/>
          <p:cNvSpPr txBox="1"/>
          <p:nvPr/>
        </p:nvSpPr>
        <p:spPr>
          <a:xfrm>
            <a:off x="575459" y="1085347"/>
            <a:ext cx="6158717" cy="4893647"/>
          </a:xfrm>
          <a:prstGeom prst="rect">
            <a:avLst/>
          </a:prstGeom>
          <a:noFill/>
          <a:ln>
            <a:noFill/>
          </a:ln>
        </p:spPr>
        <p:txBody>
          <a:bodyPr spcFirstLastPara="1" wrap="square" lIns="91425" tIns="45700" rIns="91425" bIns="45700" anchor="t" anchorCtr="0">
            <a:spAutoFit/>
          </a:bodyPr>
          <a:lstStyle/>
          <a:p>
            <a:pPr marL="11113" marR="0" lvl="1" indent="0" algn="ctr" rtl="0">
              <a:spcBef>
                <a:spcPts val="0"/>
              </a:spcBef>
              <a:spcAft>
                <a:spcPts val="0"/>
              </a:spcAft>
              <a:buNone/>
            </a:pPr>
            <a:endParaRPr sz="2400" b="0" i="0" u="sng" strike="noStrike" cap="none" dirty="0">
              <a:solidFill>
                <a:schemeClr val="dk1"/>
              </a:solidFill>
              <a:latin typeface="Aptos" panose="020B0004020202020204" pitchFamily="34" charset="0"/>
              <a:sym typeface="Arial"/>
            </a:endParaRPr>
          </a:p>
          <a:p>
            <a:pPr marL="296863" marR="0" lvl="1" indent="-28575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ptos" panose="020B0004020202020204" pitchFamily="34" charset="0"/>
                <a:sym typeface="Arial"/>
              </a:rPr>
              <a:t>Ability to quantify berm impacts on vegetation over time</a:t>
            </a:r>
            <a:endParaRPr dirty="0">
              <a:latin typeface="Aptos" panose="020B0004020202020204" pitchFamily="34" charset="0"/>
            </a:endParaRPr>
          </a:p>
          <a:p>
            <a:pPr marL="11113" marR="0" lvl="1" indent="0" algn="l" rtl="0">
              <a:spcBef>
                <a:spcPts val="0"/>
              </a:spcBef>
              <a:spcAft>
                <a:spcPts val="0"/>
              </a:spcAft>
              <a:buNone/>
            </a:pPr>
            <a:endParaRPr sz="2400" b="0" i="0" u="none" strike="noStrike" cap="none" dirty="0">
              <a:solidFill>
                <a:schemeClr val="dk1"/>
              </a:solidFill>
              <a:latin typeface="Aptos" panose="020B0004020202020204" pitchFamily="34" charset="0"/>
              <a:sym typeface="Arial"/>
            </a:endParaRPr>
          </a:p>
          <a:p>
            <a:pPr marL="296863" marR="0" lvl="1" indent="-28575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ptos" panose="020B0004020202020204" pitchFamily="34" charset="0"/>
                <a:sym typeface="Arial"/>
              </a:rPr>
              <a:t>User can analyze known or potential berms</a:t>
            </a:r>
            <a:endParaRPr dirty="0">
              <a:latin typeface="Aptos" panose="020B0004020202020204" pitchFamily="34" charset="0"/>
            </a:endParaRPr>
          </a:p>
          <a:p>
            <a:pPr marL="11113" marR="0" lvl="1" indent="0" algn="l" rtl="0">
              <a:spcBef>
                <a:spcPts val="0"/>
              </a:spcBef>
              <a:spcAft>
                <a:spcPts val="0"/>
              </a:spcAft>
              <a:buNone/>
            </a:pPr>
            <a:endParaRPr sz="2400" b="0" i="0" u="none" strike="noStrike" cap="none" dirty="0">
              <a:solidFill>
                <a:schemeClr val="dk1"/>
              </a:solidFill>
              <a:latin typeface="Aptos" panose="020B0004020202020204" pitchFamily="34" charset="0"/>
              <a:sym typeface="Arial"/>
            </a:endParaRPr>
          </a:p>
          <a:p>
            <a:pPr marL="296863" marR="0" lvl="1" indent="-28575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ptos" panose="020B0004020202020204" pitchFamily="34" charset="0"/>
                <a:sym typeface="Arial"/>
              </a:rPr>
              <a:t>Extended to any area where SAVI and NDVI are available</a:t>
            </a:r>
            <a:endParaRPr dirty="0">
              <a:latin typeface="Aptos" panose="020B0004020202020204" pitchFamily="34" charset="0"/>
            </a:endParaRPr>
          </a:p>
          <a:p>
            <a:pPr marL="296863" marR="0" lvl="1" indent="-133350" algn="l" rtl="0">
              <a:spcBef>
                <a:spcPts val="0"/>
              </a:spcBef>
              <a:spcAft>
                <a:spcPts val="0"/>
              </a:spcAft>
              <a:buClr>
                <a:schemeClr val="dk1"/>
              </a:buClr>
              <a:buSzPts val="2400"/>
              <a:buFont typeface="Arial"/>
              <a:buNone/>
            </a:pPr>
            <a:endParaRPr sz="2400" b="0" i="0" u="none" strike="noStrike" cap="none" dirty="0">
              <a:solidFill>
                <a:schemeClr val="dk1"/>
              </a:solidFill>
              <a:latin typeface="Aptos" panose="020B0004020202020204" pitchFamily="34" charset="0"/>
              <a:sym typeface="Arial"/>
            </a:endParaRPr>
          </a:p>
          <a:p>
            <a:pPr marL="296863" marR="0" lvl="1" indent="-28575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ptos" panose="020B0004020202020204" pitchFamily="34" charset="0"/>
                <a:sym typeface="Arial"/>
              </a:rPr>
              <a:t>Provide land managers with new information to support management decisions</a:t>
            </a:r>
            <a:endParaRPr dirty="0">
              <a:latin typeface="Aptos" panose="020B0004020202020204" pitchFamily="34" charset="0"/>
            </a:endParaRPr>
          </a:p>
          <a:p>
            <a:pPr marL="11113" marR="0" lvl="1" indent="0" algn="l" rtl="0">
              <a:spcBef>
                <a:spcPts val="0"/>
              </a:spcBef>
              <a:spcAft>
                <a:spcPts val="0"/>
              </a:spcAft>
              <a:buNone/>
            </a:pPr>
            <a:endParaRPr sz="2400" b="0" i="0" u="none" strike="noStrike" cap="none" dirty="0">
              <a:solidFill>
                <a:schemeClr val="dk1"/>
              </a:solidFill>
              <a:latin typeface="Aptos" panose="020B0004020202020204" pitchFamily="34" charset="0"/>
              <a:sym typeface="Arial"/>
            </a:endParaRPr>
          </a:p>
        </p:txBody>
      </p:sp>
      <p:sp>
        <p:nvSpPr>
          <p:cNvPr id="275" name="Google Shape;275;p13"/>
          <p:cNvSpPr txBox="1"/>
          <p:nvPr/>
        </p:nvSpPr>
        <p:spPr>
          <a:xfrm>
            <a:off x="11679812" y="6300239"/>
            <a:ext cx="55461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dk1"/>
                </a:solidFill>
                <a:latin typeface="Arial"/>
                <a:ea typeface="Arial"/>
                <a:cs typeface="Arial"/>
                <a:sym typeface="Arial"/>
              </a:rPr>
              <a:t>12</a:t>
            </a:r>
            <a:endParaRPr dirty="0"/>
          </a:p>
        </p:txBody>
      </p:sp>
      <p:pic>
        <p:nvPicPr>
          <p:cNvPr id="276" name="Google Shape;276;p13"/>
          <p:cNvPicPr preferRelativeResize="0"/>
          <p:nvPr/>
        </p:nvPicPr>
        <p:blipFill rotWithShape="1">
          <a:blip r:embed="rId5">
            <a:alphaModFix/>
          </a:blip>
          <a:srcRect/>
          <a:stretch/>
        </p:blipFill>
        <p:spPr>
          <a:xfrm>
            <a:off x="80527" y="97055"/>
            <a:ext cx="757807" cy="645895"/>
          </a:xfrm>
          <a:prstGeom prst="rect">
            <a:avLst/>
          </a:prstGeom>
          <a:noFill/>
          <a:ln>
            <a:noFill/>
          </a:ln>
        </p:spPr>
      </p:pic>
      <p:pic>
        <p:nvPicPr>
          <p:cNvPr id="277" name="Google Shape;277;p13"/>
          <p:cNvPicPr preferRelativeResize="0"/>
          <p:nvPr/>
        </p:nvPicPr>
        <p:blipFill rotWithShape="1">
          <a:blip r:embed="rId6">
            <a:alphaModFix/>
          </a:blip>
          <a:srcRect/>
          <a:stretch/>
        </p:blipFill>
        <p:spPr>
          <a:xfrm>
            <a:off x="7129583" y="876071"/>
            <a:ext cx="4141769" cy="5522359"/>
          </a:xfrm>
          <a:prstGeom prst="rect">
            <a:avLst/>
          </a:prstGeom>
          <a:noFill/>
          <a:ln>
            <a:noFill/>
          </a:ln>
        </p:spPr>
      </p:pic>
      <p:sp>
        <p:nvSpPr>
          <p:cNvPr id="278" name="Google Shape;278;p13"/>
          <p:cNvSpPr txBox="1"/>
          <p:nvPr/>
        </p:nvSpPr>
        <p:spPr>
          <a:xfrm>
            <a:off x="7487179" y="6430147"/>
            <a:ext cx="3426575" cy="239424"/>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Berm in Tombstone, Arizona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14"/>
          <p:cNvPicPr preferRelativeResize="0"/>
          <p:nvPr/>
        </p:nvPicPr>
        <p:blipFill rotWithShape="1">
          <a:blip r:embed="rId3">
            <a:alphaModFix/>
          </a:blip>
          <a:srcRect b="17863"/>
          <a:stretch/>
        </p:blipFill>
        <p:spPr>
          <a:xfrm>
            <a:off x="11407582" y="97055"/>
            <a:ext cx="703891" cy="608986"/>
          </a:xfrm>
          <a:prstGeom prst="rect">
            <a:avLst/>
          </a:prstGeom>
          <a:noFill/>
          <a:ln>
            <a:noFill/>
          </a:ln>
        </p:spPr>
      </p:pic>
      <p:pic>
        <p:nvPicPr>
          <p:cNvPr id="285" name="Google Shape;285;p14"/>
          <p:cNvPicPr preferRelativeResize="0"/>
          <p:nvPr/>
        </p:nvPicPr>
        <p:blipFill rotWithShape="1">
          <a:blip r:embed="rId4">
            <a:alphaModFix/>
          </a:blip>
          <a:srcRect/>
          <a:stretch/>
        </p:blipFill>
        <p:spPr>
          <a:xfrm>
            <a:off x="10791530" y="0"/>
            <a:ext cx="479822" cy="742950"/>
          </a:xfrm>
          <a:prstGeom prst="rect">
            <a:avLst/>
          </a:prstGeom>
          <a:noFill/>
          <a:ln>
            <a:noFill/>
          </a:ln>
        </p:spPr>
      </p:pic>
      <p:sp>
        <p:nvSpPr>
          <p:cNvPr id="286" name="Google Shape;286;p14"/>
          <p:cNvSpPr/>
          <p:nvPr/>
        </p:nvSpPr>
        <p:spPr>
          <a:xfrm>
            <a:off x="0" y="6743272"/>
            <a:ext cx="12192000" cy="133964"/>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287" name="Google Shape;287;p14"/>
          <p:cNvSpPr/>
          <p:nvPr/>
        </p:nvSpPr>
        <p:spPr>
          <a:xfrm>
            <a:off x="838335" y="318739"/>
            <a:ext cx="9816966" cy="54317"/>
          </a:xfrm>
          <a:prstGeom prst="rect">
            <a:avLst/>
          </a:prstGeom>
          <a:solidFill>
            <a:srgbClr val="382E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sp>
        <p:nvSpPr>
          <p:cNvPr id="288" name="Google Shape;288;p14"/>
          <p:cNvSpPr/>
          <p:nvPr/>
        </p:nvSpPr>
        <p:spPr>
          <a:xfrm>
            <a:off x="838334" y="434558"/>
            <a:ext cx="9816966" cy="54317"/>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pic>
        <p:nvPicPr>
          <p:cNvPr id="289" name="Google Shape;289;p14"/>
          <p:cNvPicPr preferRelativeResize="0"/>
          <p:nvPr/>
        </p:nvPicPr>
        <p:blipFill rotWithShape="1">
          <a:blip r:embed="rId5">
            <a:alphaModFix/>
          </a:blip>
          <a:srcRect/>
          <a:stretch/>
        </p:blipFill>
        <p:spPr>
          <a:xfrm>
            <a:off x="80527" y="97055"/>
            <a:ext cx="757807" cy="645895"/>
          </a:xfrm>
          <a:prstGeom prst="rect">
            <a:avLst/>
          </a:prstGeom>
          <a:noFill/>
          <a:ln>
            <a:noFill/>
          </a:ln>
        </p:spPr>
      </p:pic>
      <p:sp>
        <p:nvSpPr>
          <p:cNvPr id="290" name="Google Shape;290;p14"/>
          <p:cNvSpPr txBox="1"/>
          <p:nvPr/>
        </p:nvSpPr>
        <p:spPr>
          <a:xfrm>
            <a:off x="3309765" y="3198168"/>
            <a:ext cx="5572470"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dk1"/>
                </a:solidFill>
                <a:latin typeface="Aptos" panose="020B0004020202020204" pitchFamily="34" charset="0"/>
                <a:sym typeface="Arial"/>
              </a:rPr>
              <a:t>Thank you</a:t>
            </a:r>
            <a:endParaRPr dirty="0">
              <a:latin typeface="Aptos" panose="020B00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2"/>
          <p:cNvPicPr preferRelativeResize="0"/>
          <p:nvPr/>
        </p:nvPicPr>
        <p:blipFill rotWithShape="1">
          <a:blip r:embed="rId3">
            <a:alphaModFix/>
          </a:blip>
          <a:srcRect b="17863"/>
          <a:stretch/>
        </p:blipFill>
        <p:spPr>
          <a:xfrm>
            <a:off x="11407582" y="97055"/>
            <a:ext cx="703891" cy="608986"/>
          </a:xfrm>
          <a:prstGeom prst="rect">
            <a:avLst/>
          </a:prstGeom>
          <a:noFill/>
          <a:ln>
            <a:noFill/>
          </a:ln>
        </p:spPr>
      </p:pic>
      <p:pic>
        <p:nvPicPr>
          <p:cNvPr id="104" name="Google Shape;104;p2"/>
          <p:cNvPicPr preferRelativeResize="0"/>
          <p:nvPr/>
        </p:nvPicPr>
        <p:blipFill rotWithShape="1">
          <a:blip r:embed="rId4">
            <a:alphaModFix/>
          </a:blip>
          <a:srcRect/>
          <a:stretch/>
        </p:blipFill>
        <p:spPr>
          <a:xfrm>
            <a:off x="10791530" y="0"/>
            <a:ext cx="479822" cy="742950"/>
          </a:xfrm>
          <a:prstGeom prst="rect">
            <a:avLst/>
          </a:prstGeom>
          <a:noFill/>
          <a:ln>
            <a:noFill/>
          </a:ln>
        </p:spPr>
      </p:pic>
      <p:sp>
        <p:nvSpPr>
          <p:cNvPr id="105" name="Google Shape;105;p2"/>
          <p:cNvSpPr/>
          <p:nvPr/>
        </p:nvSpPr>
        <p:spPr>
          <a:xfrm>
            <a:off x="0" y="6743272"/>
            <a:ext cx="12192000" cy="133964"/>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106" name="Google Shape;106;p2"/>
          <p:cNvSpPr txBox="1"/>
          <p:nvPr/>
        </p:nvSpPr>
        <p:spPr>
          <a:xfrm>
            <a:off x="821642" y="97055"/>
            <a:ext cx="235880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Times New Roman"/>
                <a:ea typeface="Times New Roman"/>
                <a:cs typeface="Times New Roman"/>
                <a:sym typeface="Times New Roman"/>
              </a:rPr>
              <a:t>Motivation</a:t>
            </a:r>
            <a:endParaRPr dirty="0"/>
          </a:p>
        </p:txBody>
      </p:sp>
      <p:sp>
        <p:nvSpPr>
          <p:cNvPr id="107" name="Google Shape;107;p2"/>
          <p:cNvSpPr/>
          <p:nvPr/>
        </p:nvSpPr>
        <p:spPr>
          <a:xfrm>
            <a:off x="3188179" y="318739"/>
            <a:ext cx="7467121" cy="54317"/>
          </a:xfrm>
          <a:prstGeom prst="rect">
            <a:avLst/>
          </a:prstGeom>
          <a:solidFill>
            <a:srgbClr val="382E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sp>
        <p:nvSpPr>
          <p:cNvPr id="108" name="Google Shape;108;p2"/>
          <p:cNvSpPr/>
          <p:nvPr/>
        </p:nvSpPr>
        <p:spPr>
          <a:xfrm>
            <a:off x="3188178" y="434558"/>
            <a:ext cx="7467121" cy="54317"/>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109" name="Google Shape;109;p2"/>
          <p:cNvSpPr txBox="1"/>
          <p:nvPr/>
        </p:nvSpPr>
        <p:spPr>
          <a:xfrm>
            <a:off x="247902" y="988946"/>
            <a:ext cx="7332963" cy="6124754"/>
          </a:xfrm>
          <a:prstGeom prst="rect">
            <a:avLst/>
          </a:prstGeom>
          <a:noFill/>
          <a:ln>
            <a:noFill/>
          </a:ln>
        </p:spPr>
        <p:txBody>
          <a:bodyPr spcFirstLastPara="1" wrap="square" lIns="91425" tIns="45700" rIns="91425" bIns="45700" anchor="t" anchorCtr="0">
            <a:spAutoFit/>
          </a:bodyPr>
          <a:lstStyle/>
          <a:p>
            <a:pPr marL="11113" marR="0" lvl="1" indent="0" algn="ctr" rtl="0">
              <a:spcBef>
                <a:spcPts val="0"/>
              </a:spcBef>
              <a:spcAft>
                <a:spcPts val="0"/>
              </a:spcAft>
              <a:buNone/>
            </a:pPr>
            <a:endParaRPr sz="2000" b="0" i="0" u="none" strike="noStrike" cap="none" dirty="0">
              <a:solidFill>
                <a:schemeClr val="dk1"/>
              </a:solidFill>
              <a:highlight>
                <a:srgbClr val="FFFF00"/>
              </a:highlight>
              <a:latin typeface="Aptos" panose="020B0004020202020204" pitchFamily="34" charset="0"/>
              <a:sym typeface="Arial"/>
            </a:endParaRPr>
          </a:p>
          <a:p>
            <a:pPr marL="11113" marR="0" lvl="1" indent="0" algn="l" rtl="0">
              <a:spcBef>
                <a:spcPts val="0"/>
              </a:spcBef>
              <a:spcAft>
                <a:spcPts val="0"/>
              </a:spcAft>
              <a:buNone/>
            </a:pPr>
            <a:r>
              <a:rPr lang="en-US" sz="2400" b="0" i="0" u="sng" strike="noStrike" cap="none" dirty="0">
                <a:solidFill>
                  <a:schemeClr val="dk1"/>
                </a:solidFill>
                <a:latin typeface="Aptos" panose="020B0004020202020204" pitchFamily="34" charset="0"/>
                <a:sym typeface="Arial"/>
              </a:rPr>
              <a:t>The Altar Valley</a:t>
            </a:r>
            <a:endParaRPr dirty="0">
              <a:latin typeface="Aptos" panose="020B0004020202020204" pitchFamily="34" charset="0"/>
            </a:endParaRPr>
          </a:p>
          <a:p>
            <a:pPr marL="11113" marR="0" lvl="1" indent="0" algn="ctr" rtl="0">
              <a:spcBef>
                <a:spcPts val="0"/>
              </a:spcBef>
              <a:spcAft>
                <a:spcPts val="0"/>
              </a:spcAft>
              <a:buNone/>
            </a:pPr>
            <a:endParaRPr sz="2400" b="0" i="0" u="sng" strike="noStrike" cap="none" dirty="0">
              <a:solidFill>
                <a:schemeClr val="dk1"/>
              </a:solidFill>
              <a:latin typeface="Aptos" panose="020B0004020202020204" pitchFamily="34" charset="0"/>
              <a:sym typeface="Arial"/>
            </a:endParaRPr>
          </a:p>
          <a:p>
            <a:pPr marL="811213" marR="0" lvl="2" indent="-3429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ptos" panose="020B0004020202020204" pitchFamily="34" charset="0"/>
                <a:sym typeface="Arial"/>
              </a:rPr>
              <a:t>A 600k acre semiarid watershed in southern Arizona</a:t>
            </a:r>
            <a:endParaRPr dirty="0">
              <a:latin typeface="Aptos" panose="020B0004020202020204" pitchFamily="34" charset="0"/>
            </a:endParaRPr>
          </a:p>
          <a:p>
            <a:pPr marL="468313" marR="0" lvl="2" indent="0" algn="l" rtl="0">
              <a:spcBef>
                <a:spcPts val="0"/>
              </a:spcBef>
              <a:spcAft>
                <a:spcPts val="0"/>
              </a:spcAft>
              <a:buNone/>
            </a:pPr>
            <a:endParaRPr sz="2400" b="0" i="0" u="none" strike="noStrike" cap="none" dirty="0">
              <a:solidFill>
                <a:schemeClr val="dk1"/>
              </a:solidFill>
              <a:latin typeface="Aptos" panose="020B0004020202020204" pitchFamily="34" charset="0"/>
              <a:sym typeface="Arial"/>
            </a:endParaRPr>
          </a:p>
          <a:p>
            <a:pPr marL="754063" marR="0" lvl="2" indent="-28575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ptos" panose="020B0004020202020204" pitchFamily="34" charset="0"/>
                <a:sym typeface="Arial"/>
              </a:rPr>
              <a:t>80% of the valley supports agricultural operations</a:t>
            </a:r>
            <a:endParaRPr dirty="0">
              <a:latin typeface="Aptos" panose="020B0004020202020204" pitchFamily="34" charset="0"/>
            </a:endParaRPr>
          </a:p>
          <a:p>
            <a:pPr marL="468313" marR="0" lvl="2" indent="0" algn="l" rtl="0">
              <a:spcBef>
                <a:spcPts val="0"/>
              </a:spcBef>
              <a:spcAft>
                <a:spcPts val="0"/>
              </a:spcAft>
              <a:buNone/>
            </a:pPr>
            <a:endParaRPr sz="2400" b="0" i="0" u="none" strike="noStrike" cap="none" dirty="0">
              <a:solidFill>
                <a:schemeClr val="dk1"/>
              </a:solidFill>
              <a:latin typeface="Aptos" panose="020B0004020202020204" pitchFamily="34" charset="0"/>
              <a:sym typeface="Arial"/>
            </a:endParaRPr>
          </a:p>
          <a:p>
            <a:pPr marL="811213" marR="0" lvl="2" indent="-3429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ptos" panose="020B0004020202020204" pitchFamily="34" charset="0"/>
                <a:sym typeface="Arial"/>
              </a:rPr>
              <a:t>Beginning in the 1930s, hundreds of earthen berms were constructed to control surface runoff and harvest water</a:t>
            </a:r>
            <a:endParaRPr dirty="0">
              <a:latin typeface="Aptos" panose="020B0004020202020204" pitchFamily="34" charset="0"/>
            </a:endParaRPr>
          </a:p>
          <a:p>
            <a:pPr marL="0" marR="0" lvl="0" indent="0" algn="l" rtl="0">
              <a:spcBef>
                <a:spcPts val="0"/>
              </a:spcBef>
              <a:spcAft>
                <a:spcPts val="0"/>
              </a:spcAft>
              <a:buNone/>
            </a:pPr>
            <a:br>
              <a:rPr lang="en-US" sz="2400" dirty="0">
                <a:solidFill>
                  <a:srgbClr val="3F3F3F"/>
                </a:solidFill>
                <a:latin typeface="Aptos" panose="020B0004020202020204" pitchFamily="34" charset="0"/>
                <a:ea typeface="Helvetica Neue"/>
                <a:cs typeface="Helvetica Neue"/>
                <a:sym typeface="Helvetica Neue"/>
              </a:rPr>
            </a:br>
            <a:endParaRPr sz="2400" dirty="0">
              <a:solidFill>
                <a:srgbClr val="3F3F3F"/>
              </a:solidFill>
              <a:latin typeface="Aptos" panose="020B0004020202020204" pitchFamily="34" charset="0"/>
              <a:ea typeface="Helvetica Neue"/>
              <a:cs typeface="Helvetica Neue"/>
              <a:sym typeface="Helvetica Neue"/>
            </a:endParaRPr>
          </a:p>
          <a:p>
            <a:pPr marL="754063" marR="0" lvl="2" indent="-158750" algn="l" rtl="0">
              <a:spcBef>
                <a:spcPts val="0"/>
              </a:spcBef>
              <a:spcAft>
                <a:spcPts val="0"/>
              </a:spcAft>
              <a:buClr>
                <a:schemeClr val="dk1"/>
              </a:buClr>
              <a:buSzPts val="2000"/>
              <a:buFont typeface="Arial"/>
              <a:buNone/>
            </a:pPr>
            <a:endParaRPr sz="2000" b="0" i="0" u="none" strike="noStrike" cap="none" dirty="0">
              <a:solidFill>
                <a:schemeClr val="dk1"/>
              </a:solidFill>
              <a:latin typeface="Aptos" panose="020B0004020202020204" pitchFamily="34" charset="0"/>
              <a:sym typeface="Arial"/>
            </a:endParaRPr>
          </a:p>
          <a:p>
            <a:pPr marL="354013" marR="0" lvl="1" indent="-215900" algn="l" rtl="0">
              <a:spcBef>
                <a:spcPts val="0"/>
              </a:spcBef>
              <a:spcAft>
                <a:spcPts val="0"/>
              </a:spcAft>
              <a:buClr>
                <a:schemeClr val="dk1"/>
              </a:buClr>
              <a:buSzPts val="2000"/>
              <a:buFont typeface="Arial"/>
              <a:buNone/>
            </a:pPr>
            <a:endParaRPr sz="2000" b="0" i="0" u="none" strike="noStrike" cap="none" dirty="0">
              <a:solidFill>
                <a:schemeClr val="dk1"/>
              </a:solidFill>
              <a:latin typeface="Aptos" panose="020B0004020202020204" pitchFamily="34" charset="0"/>
              <a:sym typeface="Arial"/>
            </a:endParaRPr>
          </a:p>
          <a:p>
            <a:pPr marL="11113" marR="0" lvl="1" indent="0" algn="ctr" rtl="0">
              <a:spcBef>
                <a:spcPts val="0"/>
              </a:spcBef>
              <a:spcAft>
                <a:spcPts val="0"/>
              </a:spcAft>
              <a:buNone/>
            </a:pPr>
            <a:endParaRPr sz="2000" b="0" i="0" u="sng" strike="noStrike" cap="none" dirty="0">
              <a:solidFill>
                <a:schemeClr val="dk1"/>
              </a:solidFill>
              <a:latin typeface="Aptos" panose="020B0004020202020204" pitchFamily="34" charset="0"/>
              <a:sym typeface="Arial"/>
            </a:endParaRPr>
          </a:p>
        </p:txBody>
      </p:sp>
      <p:sp>
        <p:nvSpPr>
          <p:cNvPr id="110" name="Google Shape;110;p2"/>
          <p:cNvSpPr txBox="1"/>
          <p:nvPr/>
        </p:nvSpPr>
        <p:spPr>
          <a:xfrm>
            <a:off x="7757266" y="6234128"/>
            <a:ext cx="3426575" cy="345396"/>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dirty="0">
                <a:solidFill>
                  <a:schemeClr val="dk1"/>
                </a:solidFill>
                <a:latin typeface="Arial"/>
                <a:ea typeface="Arial"/>
                <a:cs typeface="Arial"/>
                <a:sym typeface="Arial"/>
              </a:rPr>
              <a:t>Figure 1: Altar Valley graphic from the USDA-ARS</a:t>
            </a:r>
            <a:endParaRPr sz="1100" dirty="0">
              <a:solidFill>
                <a:schemeClr val="dk1"/>
              </a:solidFill>
              <a:latin typeface="Calibri"/>
              <a:ea typeface="Calibri"/>
              <a:cs typeface="Calibri"/>
              <a:sym typeface="Calibri"/>
            </a:endParaRPr>
          </a:p>
        </p:txBody>
      </p:sp>
      <p:sp>
        <p:nvSpPr>
          <p:cNvPr id="111" name="Google Shape;111;p2"/>
          <p:cNvSpPr txBox="1"/>
          <p:nvPr/>
        </p:nvSpPr>
        <p:spPr>
          <a:xfrm>
            <a:off x="11699203" y="6300239"/>
            <a:ext cx="30168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1</a:t>
            </a:r>
            <a:endParaRPr/>
          </a:p>
        </p:txBody>
      </p:sp>
      <p:pic>
        <p:nvPicPr>
          <p:cNvPr id="112" name="Google Shape;112;p2"/>
          <p:cNvPicPr preferRelativeResize="0"/>
          <p:nvPr/>
        </p:nvPicPr>
        <p:blipFill rotWithShape="1">
          <a:blip r:embed="rId5">
            <a:alphaModFix/>
          </a:blip>
          <a:srcRect/>
          <a:stretch/>
        </p:blipFill>
        <p:spPr>
          <a:xfrm>
            <a:off x="80527" y="97055"/>
            <a:ext cx="757807" cy="645895"/>
          </a:xfrm>
          <a:prstGeom prst="rect">
            <a:avLst/>
          </a:prstGeom>
          <a:noFill/>
          <a:ln>
            <a:noFill/>
          </a:ln>
        </p:spPr>
      </p:pic>
      <p:pic>
        <p:nvPicPr>
          <p:cNvPr id="113" name="Google Shape;113;p2"/>
          <p:cNvPicPr preferRelativeResize="0"/>
          <p:nvPr/>
        </p:nvPicPr>
        <p:blipFill rotWithShape="1">
          <a:blip r:embed="rId6">
            <a:alphaModFix/>
          </a:blip>
          <a:srcRect/>
          <a:stretch/>
        </p:blipFill>
        <p:spPr>
          <a:xfrm>
            <a:off x="7604865" y="804452"/>
            <a:ext cx="3929909" cy="53681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3"/>
          <p:cNvPicPr preferRelativeResize="0"/>
          <p:nvPr/>
        </p:nvPicPr>
        <p:blipFill rotWithShape="1">
          <a:blip r:embed="rId3">
            <a:alphaModFix/>
          </a:blip>
          <a:srcRect b="17863"/>
          <a:stretch/>
        </p:blipFill>
        <p:spPr>
          <a:xfrm>
            <a:off x="11407582" y="97055"/>
            <a:ext cx="703891" cy="608986"/>
          </a:xfrm>
          <a:prstGeom prst="rect">
            <a:avLst/>
          </a:prstGeom>
          <a:noFill/>
          <a:ln>
            <a:noFill/>
          </a:ln>
        </p:spPr>
      </p:pic>
      <p:pic>
        <p:nvPicPr>
          <p:cNvPr id="120" name="Google Shape;120;p3"/>
          <p:cNvPicPr preferRelativeResize="0"/>
          <p:nvPr/>
        </p:nvPicPr>
        <p:blipFill rotWithShape="1">
          <a:blip r:embed="rId4">
            <a:alphaModFix/>
          </a:blip>
          <a:srcRect/>
          <a:stretch/>
        </p:blipFill>
        <p:spPr>
          <a:xfrm>
            <a:off x="10791530" y="0"/>
            <a:ext cx="479822" cy="742950"/>
          </a:xfrm>
          <a:prstGeom prst="rect">
            <a:avLst/>
          </a:prstGeom>
          <a:noFill/>
          <a:ln>
            <a:noFill/>
          </a:ln>
        </p:spPr>
      </p:pic>
      <p:sp>
        <p:nvSpPr>
          <p:cNvPr id="121" name="Google Shape;121;p3"/>
          <p:cNvSpPr/>
          <p:nvPr/>
        </p:nvSpPr>
        <p:spPr>
          <a:xfrm>
            <a:off x="0" y="6755629"/>
            <a:ext cx="12192000" cy="133964"/>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122" name="Google Shape;122;p3"/>
          <p:cNvSpPr txBox="1"/>
          <p:nvPr/>
        </p:nvSpPr>
        <p:spPr>
          <a:xfrm>
            <a:off x="821642" y="97055"/>
            <a:ext cx="235880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Times New Roman"/>
                <a:ea typeface="Times New Roman"/>
                <a:cs typeface="Times New Roman"/>
                <a:sym typeface="Times New Roman"/>
              </a:rPr>
              <a:t>Motivation</a:t>
            </a:r>
            <a:endParaRPr dirty="0"/>
          </a:p>
        </p:txBody>
      </p:sp>
      <p:sp>
        <p:nvSpPr>
          <p:cNvPr id="123" name="Google Shape;123;p3"/>
          <p:cNvSpPr/>
          <p:nvPr/>
        </p:nvSpPr>
        <p:spPr>
          <a:xfrm>
            <a:off x="3188179" y="318739"/>
            <a:ext cx="7467121" cy="54317"/>
          </a:xfrm>
          <a:prstGeom prst="rect">
            <a:avLst/>
          </a:prstGeom>
          <a:solidFill>
            <a:srgbClr val="382E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sp>
        <p:nvSpPr>
          <p:cNvPr id="124" name="Google Shape;124;p3"/>
          <p:cNvSpPr/>
          <p:nvPr/>
        </p:nvSpPr>
        <p:spPr>
          <a:xfrm>
            <a:off x="3188178" y="434558"/>
            <a:ext cx="7467121" cy="54317"/>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125" name="Google Shape;125;p3"/>
          <p:cNvSpPr txBox="1"/>
          <p:nvPr/>
        </p:nvSpPr>
        <p:spPr>
          <a:xfrm>
            <a:off x="203984" y="904875"/>
            <a:ext cx="5415900" cy="6680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2000" dirty="0">
              <a:solidFill>
                <a:schemeClr val="dk1"/>
              </a:solidFill>
              <a:highlight>
                <a:srgbClr val="FFFF00"/>
              </a:highlight>
              <a:latin typeface="Aptos" panose="020B0004020202020204" pitchFamily="34" charset="0"/>
              <a:sym typeface="Arial"/>
            </a:endParaRPr>
          </a:p>
          <a:p>
            <a:pPr marL="0" marR="0" lvl="0" indent="0" algn="l" rtl="0">
              <a:spcBef>
                <a:spcPts val="0"/>
              </a:spcBef>
              <a:spcAft>
                <a:spcPts val="0"/>
              </a:spcAft>
              <a:buNone/>
            </a:pPr>
            <a:r>
              <a:rPr lang="en-US" sz="2400" u="sng" dirty="0">
                <a:solidFill>
                  <a:schemeClr val="dk1"/>
                </a:solidFill>
                <a:latin typeface="Aptos" panose="020B0004020202020204" pitchFamily="34" charset="0"/>
                <a:sym typeface="Arial"/>
              </a:rPr>
              <a:t>Berms</a:t>
            </a:r>
            <a:endParaRPr dirty="0">
              <a:latin typeface="Aptos" panose="020B0004020202020204" pitchFamily="34" charset="0"/>
            </a:endParaRPr>
          </a:p>
          <a:p>
            <a:pPr marL="11113" marR="0" lvl="1" indent="0" algn="ctr" rtl="0">
              <a:spcBef>
                <a:spcPts val="0"/>
              </a:spcBef>
              <a:spcAft>
                <a:spcPts val="0"/>
              </a:spcAft>
              <a:buNone/>
            </a:pPr>
            <a:endParaRPr sz="2400" b="0" i="0" u="sng" strike="noStrike" cap="none" dirty="0">
              <a:solidFill>
                <a:schemeClr val="dk1"/>
              </a:solidFill>
              <a:latin typeface="Aptos" panose="020B0004020202020204" pitchFamily="34" charset="0"/>
              <a:sym typeface="Arial"/>
            </a:endParaRPr>
          </a:p>
          <a:p>
            <a:pPr marL="811213" marR="0" lvl="2" indent="-3429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ptos" panose="020B0004020202020204" pitchFamily="34" charset="0"/>
                <a:sym typeface="Arial"/>
              </a:rPr>
              <a:t>Man-made </a:t>
            </a:r>
            <a:r>
              <a:rPr lang="en-US" sz="2400" dirty="0">
                <a:solidFill>
                  <a:schemeClr val="dk1"/>
                </a:solidFill>
                <a:latin typeface="Aptos" panose="020B0004020202020204" pitchFamily="34" charset="0"/>
              </a:rPr>
              <a:t>alteration of surface topography</a:t>
            </a:r>
            <a:endParaRPr dirty="0">
              <a:latin typeface="Aptos" panose="020B0004020202020204" pitchFamily="34" charset="0"/>
            </a:endParaRPr>
          </a:p>
          <a:p>
            <a:pPr marL="811213" marR="0" lvl="2" indent="-190500" algn="l" rtl="0">
              <a:spcBef>
                <a:spcPts val="0"/>
              </a:spcBef>
              <a:spcAft>
                <a:spcPts val="0"/>
              </a:spcAft>
              <a:buClr>
                <a:schemeClr val="dk1"/>
              </a:buClr>
              <a:buSzPts val="2400"/>
              <a:buFont typeface="Arial"/>
              <a:buNone/>
            </a:pPr>
            <a:endParaRPr sz="2400" b="0" i="0" u="none" strike="noStrike" cap="none" dirty="0">
              <a:solidFill>
                <a:schemeClr val="dk1"/>
              </a:solidFill>
              <a:latin typeface="Aptos" panose="020B0004020202020204" pitchFamily="34" charset="0"/>
              <a:sym typeface="Arial"/>
            </a:endParaRPr>
          </a:p>
          <a:p>
            <a:pPr marL="800100" marR="0" lvl="1" indent="-3429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ptos" panose="020B0004020202020204" pitchFamily="34" charset="0"/>
                <a:sym typeface="Arial"/>
              </a:rPr>
              <a:t>There have been recent inventories of berms in the Altar valley, so we know where they are. </a:t>
            </a:r>
            <a:endParaRPr sz="2400" b="0" i="0" u="none" strike="noStrike" cap="none" dirty="0">
              <a:solidFill>
                <a:schemeClr val="dk1"/>
              </a:solidFill>
              <a:latin typeface="Aptos" panose="020B0004020202020204" pitchFamily="34" charset="0"/>
              <a:sym typeface="Arial"/>
            </a:endParaRPr>
          </a:p>
          <a:p>
            <a:pPr marL="811213" marR="0" lvl="2" indent="-190500" algn="l" rtl="0">
              <a:spcBef>
                <a:spcPts val="0"/>
              </a:spcBef>
              <a:spcAft>
                <a:spcPts val="0"/>
              </a:spcAft>
              <a:buClr>
                <a:schemeClr val="dk1"/>
              </a:buClr>
              <a:buSzPts val="2400"/>
              <a:buFont typeface="Arial"/>
              <a:buNone/>
            </a:pPr>
            <a:endParaRPr sz="2400" b="0" i="0" u="none" strike="noStrike" cap="none" dirty="0">
              <a:solidFill>
                <a:schemeClr val="dk1"/>
              </a:solidFill>
              <a:latin typeface="Aptos" panose="020B0004020202020204" pitchFamily="34" charset="0"/>
              <a:sym typeface="Arial"/>
            </a:endParaRPr>
          </a:p>
          <a:p>
            <a:pPr marL="811213" marR="0" lvl="2" indent="-3429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ptos" panose="020B0004020202020204" pitchFamily="34" charset="0"/>
                <a:sym typeface="Arial"/>
              </a:rPr>
              <a:t>However, impact of berms on vegetation is poorly documented</a:t>
            </a:r>
            <a:endParaRPr dirty="0">
              <a:latin typeface="Aptos" panose="020B0004020202020204" pitchFamily="34" charset="0"/>
            </a:endParaRPr>
          </a:p>
          <a:p>
            <a:pPr marL="354013" marR="0" lvl="1" indent="-215900" algn="l" rtl="0">
              <a:spcBef>
                <a:spcPts val="0"/>
              </a:spcBef>
              <a:spcAft>
                <a:spcPts val="0"/>
              </a:spcAft>
              <a:buClr>
                <a:schemeClr val="dk1"/>
              </a:buClr>
              <a:buSzPts val="2000"/>
              <a:buFont typeface="Arial"/>
              <a:buNone/>
            </a:pPr>
            <a:endParaRPr sz="2000" b="0" i="0" u="none" strike="noStrike" cap="none" dirty="0">
              <a:solidFill>
                <a:schemeClr val="dk1"/>
              </a:solidFill>
              <a:latin typeface="Aptos" panose="020B0004020202020204" pitchFamily="34" charset="0"/>
              <a:sym typeface="Arial"/>
            </a:endParaRPr>
          </a:p>
          <a:p>
            <a:pPr marL="0" marR="0" lvl="0" indent="0" algn="l" rtl="0">
              <a:spcBef>
                <a:spcPts val="0"/>
              </a:spcBef>
              <a:spcAft>
                <a:spcPts val="0"/>
              </a:spcAft>
              <a:buNone/>
            </a:pPr>
            <a:br>
              <a:rPr lang="en-US" sz="2000" dirty="0">
                <a:solidFill>
                  <a:srgbClr val="3F3F3F"/>
                </a:solidFill>
                <a:latin typeface="Aptos" panose="020B0004020202020204" pitchFamily="34" charset="0"/>
                <a:ea typeface="Helvetica Neue"/>
                <a:cs typeface="Helvetica Neue"/>
                <a:sym typeface="Helvetica Neue"/>
              </a:rPr>
            </a:br>
            <a:endParaRPr sz="2000" dirty="0">
              <a:solidFill>
                <a:srgbClr val="3F3F3F"/>
              </a:solidFill>
              <a:latin typeface="Aptos" panose="020B0004020202020204" pitchFamily="34" charset="0"/>
              <a:ea typeface="Helvetica Neue"/>
              <a:cs typeface="Helvetica Neue"/>
              <a:sym typeface="Helvetica Neue"/>
            </a:endParaRPr>
          </a:p>
          <a:p>
            <a:pPr marL="754063" marR="0" lvl="2" indent="-158750" algn="l" rtl="0">
              <a:spcBef>
                <a:spcPts val="0"/>
              </a:spcBef>
              <a:spcAft>
                <a:spcPts val="0"/>
              </a:spcAft>
              <a:buClr>
                <a:schemeClr val="dk1"/>
              </a:buClr>
              <a:buSzPts val="2000"/>
              <a:buFont typeface="Arial"/>
              <a:buNone/>
            </a:pPr>
            <a:endParaRPr sz="2000" b="0" i="0" u="none" strike="noStrike" cap="none" dirty="0">
              <a:solidFill>
                <a:schemeClr val="dk1"/>
              </a:solidFill>
              <a:latin typeface="Aptos" panose="020B0004020202020204" pitchFamily="34" charset="0"/>
              <a:sym typeface="Arial"/>
            </a:endParaRPr>
          </a:p>
          <a:p>
            <a:pPr marL="354013" marR="0" lvl="1" indent="-215900" algn="l" rtl="0">
              <a:spcBef>
                <a:spcPts val="0"/>
              </a:spcBef>
              <a:spcAft>
                <a:spcPts val="0"/>
              </a:spcAft>
              <a:buClr>
                <a:schemeClr val="dk1"/>
              </a:buClr>
              <a:buSzPts val="2000"/>
              <a:buFont typeface="Arial"/>
              <a:buNone/>
            </a:pPr>
            <a:endParaRPr sz="2000" b="0" i="0" u="none" strike="noStrike" cap="none" dirty="0">
              <a:solidFill>
                <a:schemeClr val="dk1"/>
              </a:solidFill>
              <a:latin typeface="Aptos" panose="020B0004020202020204" pitchFamily="34" charset="0"/>
              <a:sym typeface="Arial"/>
            </a:endParaRPr>
          </a:p>
          <a:p>
            <a:pPr marL="11113" marR="0" lvl="1" indent="0" algn="ctr" rtl="0">
              <a:spcBef>
                <a:spcPts val="0"/>
              </a:spcBef>
              <a:spcAft>
                <a:spcPts val="0"/>
              </a:spcAft>
              <a:buNone/>
            </a:pPr>
            <a:endParaRPr sz="2000" b="0" i="0" u="sng" strike="noStrike" cap="none" dirty="0">
              <a:solidFill>
                <a:schemeClr val="dk1"/>
              </a:solidFill>
              <a:latin typeface="Aptos" panose="020B0004020202020204" pitchFamily="34" charset="0"/>
              <a:sym typeface="Arial"/>
            </a:endParaRPr>
          </a:p>
        </p:txBody>
      </p:sp>
      <p:sp>
        <p:nvSpPr>
          <p:cNvPr id="126" name="Google Shape;126;p3"/>
          <p:cNvSpPr txBox="1"/>
          <p:nvPr/>
        </p:nvSpPr>
        <p:spPr>
          <a:xfrm>
            <a:off x="11699203" y="6300239"/>
            <a:ext cx="3080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2</a:t>
            </a:r>
            <a:endParaRPr/>
          </a:p>
        </p:txBody>
      </p:sp>
      <p:pic>
        <p:nvPicPr>
          <p:cNvPr id="127" name="Google Shape;127;p3"/>
          <p:cNvPicPr preferRelativeResize="0"/>
          <p:nvPr/>
        </p:nvPicPr>
        <p:blipFill rotWithShape="1">
          <a:blip r:embed="rId5">
            <a:alphaModFix/>
          </a:blip>
          <a:srcRect/>
          <a:stretch/>
        </p:blipFill>
        <p:spPr>
          <a:xfrm>
            <a:off x="80527" y="97055"/>
            <a:ext cx="757807" cy="645895"/>
          </a:xfrm>
          <a:prstGeom prst="rect">
            <a:avLst/>
          </a:prstGeom>
          <a:noFill/>
          <a:ln>
            <a:noFill/>
          </a:ln>
        </p:spPr>
      </p:pic>
      <p:pic>
        <p:nvPicPr>
          <p:cNvPr id="128" name="Google Shape;128;p3"/>
          <p:cNvPicPr preferRelativeResize="0"/>
          <p:nvPr/>
        </p:nvPicPr>
        <p:blipFill rotWithShape="1">
          <a:blip r:embed="rId6">
            <a:alphaModFix/>
          </a:blip>
          <a:srcRect/>
          <a:stretch/>
        </p:blipFill>
        <p:spPr>
          <a:xfrm>
            <a:off x="5740549" y="1172217"/>
            <a:ext cx="6079955" cy="4559967"/>
          </a:xfrm>
          <a:prstGeom prst="rect">
            <a:avLst/>
          </a:prstGeom>
          <a:noFill/>
          <a:ln>
            <a:noFill/>
          </a:ln>
        </p:spPr>
      </p:pic>
      <p:sp>
        <p:nvSpPr>
          <p:cNvPr id="129" name="Google Shape;129;p3"/>
          <p:cNvSpPr txBox="1"/>
          <p:nvPr/>
        </p:nvSpPr>
        <p:spPr>
          <a:xfrm>
            <a:off x="7222992" y="5758740"/>
            <a:ext cx="3115068" cy="345396"/>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dirty="0">
                <a:solidFill>
                  <a:schemeClr val="dk1"/>
                </a:solidFill>
                <a:latin typeface="Arial"/>
                <a:ea typeface="Arial"/>
                <a:cs typeface="Arial"/>
                <a:sym typeface="Arial"/>
              </a:rPr>
              <a:t>Berm in Tombstone, Arizona</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4"/>
          <p:cNvPicPr preferRelativeResize="0"/>
          <p:nvPr/>
        </p:nvPicPr>
        <p:blipFill rotWithShape="1">
          <a:blip r:embed="rId3">
            <a:alphaModFix/>
          </a:blip>
          <a:srcRect b="17863"/>
          <a:stretch/>
        </p:blipFill>
        <p:spPr>
          <a:xfrm>
            <a:off x="11407582" y="97055"/>
            <a:ext cx="703891" cy="608986"/>
          </a:xfrm>
          <a:prstGeom prst="rect">
            <a:avLst/>
          </a:prstGeom>
          <a:noFill/>
          <a:ln>
            <a:noFill/>
          </a:ln>
        </p:spPr>
      </p:pic>
      <p:pic>
        <p:nvPicPr>
          <p:cNvPr id="136" name="Google Shape;136;p4"/>
          <p:cNvPicPr preferRelativeResize="0"/>
          <p:nvPr/>
        </p:nvPicPr>
        <p:blipFill rotWithShape="1">
          <a:blip r:embed="rId4">
            <a:alphaModFix/>
          </a:blip>
          <a:srcRect/>
          <a:stretch/>
        </p:blipFill>
        <p:spPr>
          <a:xfrm>
            <a:off x="10791530" y="0"/>
            <a:ext cx="479822" cy="742950"/>
          </a:xfrm>
          <a:prstGeom prst="rect">
            <a:avLst/>
          </a:prstGeom>
          <a:noFill/>
          <a:ln>
            <a:noFill/>
          </a:ln>
        </p:spPr>
      </p:pic>
      <p:sp>
        <p:nvSpPr>
          <p:cNvPr id="137" name="Google Shape;137;p4"/>
          <p:cNvSpPr/>
          <p:nvPr/>
        </p:nvSpPr>
        <p:spPr>
          <a:xfrm>
            <a:off x="0" y="6743272"/>
            <a:ext cx="12192000" cy="133964"/>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138" name="Google Shape;138;p4"/>
          <p:cNvSpPr txBox="1"/>
          <p:nvPr/>
        </p:nvSpPr>
        <p:spPr>
          <a:xfrm>
            <a:off x="821642" y="97055"/>
            <a:ext cx="235880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Motivation</a:t>
            </a:r>
            <a:endParaRPr/>
          </a:p>
        </p:txBody>
      </p:sp>
      <p:sp>
        <p:nvSpPr>
          <p:cNvPr id="139" name="Google Shape;139;p4"/>
          <p:cNvSpPr/>
          <p:nvPr/>
        </p:nvSpPr>
        <p:spPr>
          <a:xfrm>
            <a:off x="3188179" y="318739"/>
            <a:ext cx="7467121" cy="54317"/>
          </a:xfrm>
          <a:prstGeom prst="rect">
            <a:avLst/>
          </a:prstGeom>
          <a:solidFill>
            <a:srgbClr val="382E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sp>
        <p:nvSpPr>
          <p:cNvPr id="140" name="Google Shape;140;p4"/>
          <p:cNvSpPr/>
          <p:nvPr/>
        </p:nvSpPr>
        <p:spPr>
          <a:xfrm>
            <a:off x="3188178" y="434558"/>
            <a:ext cx="7467121" cy="54317"/>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141" name="Google Shape;141;p4"/>
          <p:cNvSpPr txBox="1"/>
          <p:nvPr/>
        </p:nvSpPr>
        <p:spPr>
          <a:xfrm>
            <a:off x="11699203" y="6300239"/>
            <a:ext cx="3080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3</a:t>
            </a:r>
            <a:endParaRPr/>
          </a:p>
        </p:txBody>
      </p:sp>
      <p:pic>
        <p:nvPicPr>
          <p:cNvPr id="142" name="Google Shape;142;p4"/>
          <p:cNvPicPr preferRelativeResize="0"/>
          <p:nvPr/>
        </p:nvPicPr>
        <p:blipFill rotWithShape="1">
          <a:blip r:embed="rId5">
            <a:alphaModFix/>
          </a:blip>
          <a:srcRect/>
          <a:stretch/>
        </p:blipFill>
        <p:spPr>
          <a:xfrm>
            <a:off x="80527" y="97055"/>
            <a:ext cx="757807" cy="645895"/>
          </a:xfrm>
          <a:prstGeom prst="rect">
            <a:avLst/>
          </a:prstGeom>
          <a:noFill/>
          <a:ln>
            <a:noFill/>
          </a:ln>
        </p:spPr>
      </p:pic>
      <p:pic>
        <p:nvPicPr>
          <p:cNvPr id="143" name="Google Shape;143;p4"/>
          <p:cNvPicPr preferRelativeResize="0"/>
          <p:nvPr/>
        </p:nvPicPr>
        <p:blipFill rotWithShape="1">
          <a:blip r:embed="rId6">
            <a:alphaModFix/>
          </a:blip>
          <a:srcRect/>
          <a:stretch/>
        </p:blipFill>
        <p:spPr>
          <a:xfrm>
            <a:off x="-2" y="-1450761"/>
            <a:ext cx="12191999" cy="9144002"/>
          </a:xfrm>
          <a:prstGeom prst="rect">
            <a:avLst/>
          </a:prstGeom>
          <a:noFill/>
          <a:ln>
            <a:noFill/>
          </a:ln>
        </p:spPr>
      </p:pic>
      <p:sp>
        <p:nvSpPr>
          <p:cNvPr id="144" name="Google Shape;144;p4"/>
          <p:cNvSpPr txBox="1"/>
          <p:nvPr/>
        </p:nvSpPr>
        <p:spPr>
          <a:xfrm>
            <a:off x="4229099" y="6429422"/>
            <a:ext cx="373379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dirty="0">
                <a:solidFill>
                  <a:schemeClr val="lt1"/>
                </a:solidFill>
                <a:latin typeface="Arial"/>
                <a:ea typeface="Arial"/>
                <a:cs typeface="Arial"/>
                <a:sym typeface="Arial"/>
              </a:rPr>
              <a:t>Berm in Tombstone, Arizona</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0" name="Google Shape;150;p5"/>
          <p:cNvPicPr preferRelativeResize="0"/>
          <p:nvPr/>
        </p:nvPicPr>
        <p:blipFill rotWithShape="1">
          <a:blip r:embed="rId3">
            <a:alphaModFix/>
          </a:blip>
          <a:srcRect b="17863"/>
          <a:stretch/>
        </p:blipFill>
        <p:spPr>
          <a:xfrm>
            <a:off x="11407582" y="97055"/>
            <a:ext cx="703891" cy="608986"/>
          </a:xfrm>
          <a:prstGeom prst="rect">
            <a:avLst/>
          </a:prstGeom>
          <a:noFill/>
          <a:ln>
            <a:noFill/>
          </a:ln>
        </p:spPr>
      </p:pic>
      <p:pic>
        <p:nvPicPr>
          <p:cNvPr id="151" name="Google Shape;151;p5"/>
          <p:cNvPicPr preferRelativeResize="0"/>
          <p:nvPr/>
        </p:nvPicPr>
        <p:blipFill rotWithShape="1">
          <a:blip r:embed="rId4">
            <a:alphaModFix/>
          </a:blip>
          <a:srcRect/>
          <a:stretch/>
        </p:blipFill>
        <p:spPr>
          <a:xfrm>
            <a:off x="10791530" y="0"/>
            <a:ext cx="479822" cy="742950"/>
          </a:xfrm>
          <a:prstGeom prst="rect">
            <a:avLst/>
          </a:prstGeom>
          <a:noFill/>
          <a:ln>
            <a:noFill/>
          </a:ln>
        </p:spPr>
      </p:pic>
      <p:sp>
        <p:nvSpPr>
          <p:cNvPr id="152" name="Google Shape;152;p5"/>
          <p:cNvSpPr/>
          <p:nvPr/>
        </p:nvSpPr>
        <p:spPr>
          <a:xfrm>
            <a:off x="0" y="6743272"/>
            <a:ext cx="12192000" cy="133964"/>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153" name="Google Shape;153;p5"/>
          <p:cNvSpPr txBox="1"/>
          <p:nvPr/>
        </p:nvSpPr>
        <p:spPr>
          <a:xfrm>
            <a:off x="821642" y="97055"/>
            <a:ext cx="235880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Motivation</a:t>
            </a:r>
            <a:endParaRPr/>
          </a:p>
        </p:txBody>
      </p:sp>
      <p:sp>
        <p:nvSpPr>
          <p:cNvPr id="154" name="Google Shape;154;p5"/>
          <p:cNvSpPr/>
          <p:nvPr/>
        </p:nvSpPr>
        <p:spPr>
          <a:xfrm>
            <a:off x="3188179" y="318739"/>
            <a:ext cx="7467121" cy="54317"/>
          </a:xfrm>
          <a:prstGeom prst="rect">
            <a:avLst/>
          </a:prstGeom>
          <a:solidFill>
            <a:srgbClr val="382E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sp>
        <p:nvSpPr>
          <p:cNvPr id="155" name="Google Shape;155;p5"/>
          <p:cNvSpPr/>
          <p:nvPr/>
        </p:nvSpPr>
        <p:spPr>
          <a:xfrm>
            <a:off x="3188178" y="434558"/>
            <a:ext cx="7467121" cy="54317"/>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156" name="Google Shape;156;p5"/>
          <p:cNvSpPr txBox="1"/>
          <p:nvPr/>
        </p:nvSpPr>
        <p:spPr>
          <a:xfrm>
            <a:off x="11699203" y="6300239"/>
            <a:ext cx="3080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4</a:t>
            </a:r>
            <a:endParaRPr/>
          </a:p>
        </p:txBody>
      </p:sp>
      <p:pic>
        <p:nvPicPr>
          <p:cNvPr id="157" name="Google Shape;157;p5"/>
          <p:cNvPicPr preferRelativeResize="0"/>
          <p:nvPr/>
        </p:nvPicPr>
        <p:blipFill rotWithShape="1">
          <a:blip r:embed="rId5">
            <a:alphaModFix/>
          </a:blip>
          <a:srcRect/>
          <a:stretch/>
        </p:blipFill>
        <p:spPr>
          <a:xfrm>
            <a:off x="80527" y="97055"/>
            <a:ext cx="757807" cy="645895"/>
          </a:xfrm>
          <a:prstGeom prst="rect">
            <a:avLst/>
          </a:prstGeom>
          <a:noFill/>
          <a:ln>
            <a:noFill/>
          </a:ln>
        </p:spPr>
      </p:pic>
      <p:pic>
        <p:nvPicPr>
          <p:cNvPr id="158" name="Google Shape;158;p5"/>
          <p:cNvPicPr preferRelativeResize="0"/>
          <p:nvPr/>
        </p:nvPicPr>
        <p:blipFill rotWithShape="1">
          <a:blip r:embed="rId6">
            <a:alphaModFix/>
          </a:blip>
          <a:srcRect/>
          <a:stretch/>
        </p:blipFill>
        <p:spPr>
          <a:xfrm>
            <a:off x="0" y="-131797"/>
            <a:ext cx="12192000" cy="9143999"/>
          </a:xfrm>
          <a:prstGeom prst="rect">
            <a:avLst/>
          </a:prstGeom>
          <a:noFill/>
          <a:ln>
            <a:noFill/>
          </a:ln>
        </p:spPr>
      </p:pic>
      <p:sp>
        <p:nvSpPr>
          <p:cNvPr id="159" name="Google Shape;159;p5"/>
          <p:cNvSpPr txBox="1"/>
          <p:nvPr/>
        </p:nvSpPr>
        <p:spPr>
          <a:xfrm>
            <a:off x="4324349" y="6462277"/>
            <a:ext cx="373379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lt1"/>
                </a:solidFill>
                <a:latin typeface="Arial"/>
                <a:ea typeface="Arial"/>
                <a:cs typeface="Arial"/>
                <a:sym typeface="Arial"/>
              </a:rPr>
              <a:t>John on a berm in Tombstone, Arizona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6"/>
          <p:cNvPicPr preferRelativeResize="0"/>
          <p:nvPr/>
        </p:nvPicPr>
        <p:blipFill rotWithShape="1">
          <a:blip r:embed="rId3">
            <a:alphaModFix/>
          </a:blip>
          <a:srcRect b="17863"/>
          <a:stretch/>
        </p:blipFill>
        <p:spPr>
          <a:xfrm>
            <a:off x="11407582" y="97055"/>
            <a:ext cx="703891" cy="608986"/>
          </a:xfrm>
          <a:prstGeom prst="rect">
            <a:avLst/>
          </a:prstGeom>
          <a:noFill/>
          <a:ln>
            <a:noFill/>
          </a:ln>
        </p:spPr>
      </p:pic>
      <p:pic>
        <p:nvPicPr>
          <p:cNvPr id="166" name="Google Shape;166;p6"/>
          <p:cNvPicPr preferRelativeResize="0"/>
          <p:nvPr/>
        </p:nvPicPr>
        <p:blipFill rotWithShape="1">
          <a:blip r:embed="rId4">
            <a:alphaModFix/>
          </a:blip>
          <a:srcRect/>
          <a:stretch/>
        </p:blipFill>
        <p:spPr>
          <a:xfrm>
            <a:off x="10791530" y="0"/>
            <a:ext cx="479822" cy="742950"/>
          </a:xfrm>
          <a:prstGeom prst="rect">
            <a:avLst/>
          </a:prstGeom>
          <a:noFill/>
          <a:ln>
            <a:noFill/>
          </a:ln>
        </p:spPr>
      </p:pic>
      <p:sp>
        <p:nvSpPr>
          <p:cNvPr id="167" name="Google Shape;167;p6"/>
          <p:cNvSpPr/>
          <p:nvPr/>
        </p:nvSpPr>
        <p:spPr>
          <a:xfrm>
            <a:off x="0" y="6743272"/>
            <a:ext cx="12192000" cy="133964"/>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168" name="Google Shape;168;p6"/>
          <p:cNvSpPr txBox="1"/>
          <p:nvPr/>
        </p:nvSpPr>
        <p:spPr>
          <a:xfrm>
            <a:off x="821642" y="97055"/>
            <a:ext cx="235880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chemeClr val="dk1"/>
                </a:solidFill>
                <a:latin typeface="Times New Roman"/>
                <a:ea typeface="Times New Roman"/>
                <a:cs typeface="Times New Roman"/>
                <a:sym typeface="Times New Roman"/>
              </a:rPr>
              <a:t>Motivation</a:t>
            </a:r>
            <a:endParaRPr/>
          </a:p>
        </p:txBody>
      </p:sp>
      <p:sp>
        <p:nvSpPr>
          <p:cNvPr id="169" name="Google Shape;169;p6"/>
          <p:cNvSpPr/>
          <p:nvPr/>
        </p:nvSpPr>
        <p:spPr>
          <a:xfrm>
            <a:off x="3188179" y="318739"/>
            <a:ext cx="7467121" cy="54317"/>
          </a:xfrm>
          <a:prstGeom prst="rect">
            <a:avLst/>
          </a:prstGeom>
          <a:solidFill>
            <a:srgbClr val="382E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sp>
        <p:nvSpPr>
          <p:cNvPr id="170" name="Google Shape;170;p6"/>
          <p:cNvSpPr/>
          <p:nvPr/>
        </p:nvSpPr>
        <p:spPr>
          <a:xfrm>
            <a:off x="3188178" y="434558"/>
            <a:ext cx="7467121" cy="54317"/>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171" name="Google Shape;171;p6"/>
          <p:cNvSpPr txBox="1"/>
          <p:nvPr/>
        </p:nvSpPr>
        <p:spPr>
          <a:xfrm>
            <a:off x="11699203" y="6300239"/>
            <a:ext cx="3080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5</a:t>
            </a:r>
            <a:endParaRPr/>
          </a:p>
        </p:txBody>
      </p:sp>
      <p:pic>
        <p:nvPicPr>
          <p:cNvPr id="172" name="Google Shape;172;p6"/>
          <p:cNvPicPr preferRelativeResize="0"/>
          <p:nvPr/>
        </p:nvPicPr>
        <p:blipFill rotWithShape="1">
          <a:blip r:embed="rId5">
            <a:alphaModFix/>
          </a:blip>
          <a:srcRect/>
          <a:stretch/>
        </p:blipFill>
        <p:spPr>
          <a:xfrm>
            <a:off x="80527" y="97055"/>
            <a:ext cx="757807" cy="645895"/>
          </a:xfrm>
          <a:prstGeom prst="rect">
            <a:avLst/>
          </a:prstGeom>
          <a:noFill/>
          <a:ln>
            <a:noFill/>
          </a:ln>
        </p:spPr>
      </p:pic>
      <p:pic>
        <p:nvPicPr>
          <p:cNvPr id="173" name="Google Shape;173;p6"/>
          <p:cNvPicPr preferRelativeResize="0"/>
          <p:nvPr/>
        </p:nvPicPr>
        <p:blipFill rotWithShape="1">
          <a:blip r:embed="rId6">
            <a:alphaModFix/>
          </a:blip>
          <a:srcRect/>
          <a:stretch/>
        </p:blipFill>
        <p:spPr>
          <a:xfrm>
            <a:off x="-4" y="-2032258"/>
            <a:ext cx="12192003" cy="9144001"/>
          </a:xfrm>
          <a:prstGeom prst="rect">
            <a:avLst/>
          </a:prstGeom>
          <a:noFill/>
          <a:ln>
            <a:noFill/>
          </a:ln>
        </p:spPr>
      </p:pic>
      <p:sp>
        <p:nvSpPr>
          <p:cNvPr id="174" name="Google Shape;174;p6"/>
          <p:cNvSpPr txBox="1"/>
          <p:nvPr/>
        </p:nvSpPr>
        <p:spPr>
          <a:xfrm>
            <a:off x="4229099" y="6462608"/>
            <a:ext cx="3733799"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lt1"/>
                </a:solidFill>
                <a:latin typeface="Arial"/>
                <a:ea typeface="Arial"/>
                <a:cs typeface="Arial"/>
                <a:sym typeface="Arial"/>
              </a:rPr>
              <a:t>Cows near a berm in Tombstone, Arizona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7"/>
          <p:cNvPicPr preferRelativeResize="0"/>
          <p:nvPr/>
        </p:nvPicPr>
        <p:blipFill rotWithShape="1">
          <a:blip r:embed="rId3">
            <a:alphaModFix/>
          </a:blip>
          <a:srcRect b="17863"/>
          <a:stretch/>
        </p:blipFill>
        <p:spPr>
          <a:xfrm>
            <a:off x="11407582" y="97055"/>
            <a:ext cx="703891" cy="608986"/>
          </a:xfrm>
          <a:prstGeom prst="rect">
            <a:avLst/>
          </a:prstGeom>
          <a:noFill/>
          <a:ln>
            <a:noFill/>
          </a:ln>
        </p:spPr>
      </p:pic>
      <p:pic>
        <p:nvPicPr>
          <p:cNvPr id="181" name="Google Shape;181;p7"/>
          <p:cNvPicPr preferRelativeResize="0"/>
          <p:nvPr/>
        </p:nvPicPr>
        <p:blipFill rotWithShape="1">
          <a:blip r:embed="rId4">
            <a:alphaModFix/>
          </a:blip>
          <a:srcRect/>
          <a:stretch/>
        </p:blipFill>
        <p:spPr>
          <a:xfrm>
            <a:off x="10791530" y="0"/>
            <a:ext cx="479822" cy="742950"/>
          </a:xfrm>
          <a:prstGeom prst="rect">
            <a:avLst/>
          </a:prstGeom>
          <a:noFill/>
          <a:ln>
            <a:noFill/>
          </a:ln>
        </p:spPr>
      </p:pic>
      <p:sp>
        <p:nvSpPr>
          <p:cNvPr id="182" name="Google Shape;182;p7"/>
          <p:cNvSpPr/>
          <p:nvPr/>
        </p:nvSpPr>
        <p:spPr>
          <a:xfrm>
            <a:off x="0" y="6743272"/>
            <a:ext cx="12192000" cy="133964"/>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183" name="Google Shape;183;p7"/>
          <p:cNvSpPr txBox="1"/>
          <p:nvPr/>
        </p:nvSpPr>
        <p:spPr>
          <a:xfrm>
            <a:off x="812215" y="72363"/>
            <a:ext cx="2358804"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chemeClr val="dk1"/>
                </a:solidFill>
                <a:latin typeface="Times New Roman"/>
                <a:ea typeface="Times New Roman"/>
                <a:cs typeface="Times New Roman"/>
                <a:sym typeface="Times New Roman"/>
              </a:rPr>
              <a:t>Objective</a:t>
            </a:r>
            <a:endParaRPr dirty="0"/>
          </a:p>
        </p:txBody>
      </p:sp>
      <p:sp>
        <p:nvSpPr>
          <p:cNvPr id="184" name="Google Shape;184;p7"/>
          <p:cNvSpPr/>
          <p:nvPr/>
        </p:nvSpPr>
        <p:spPr>
          <a:xfrm>
            <a:off x="3188179" y="318739"/>
            <a:ext cx="7467121" cy="54317"/>
          </a:xfrm>
          <a:prstGeom prst="rect">
            <a:avLst/>
          </a:prstGeom>
          <a:solidFill>
            <a:srgbClr val="382E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sp>
        <p:nvSpPr>
          <p:cNvPr id="185" name="Google Shape;185;p7"/>
          <p:cNvSpPr/>
          <p:nvPr/>
        </p:nvSpPr>
        <p:spPr>
          <a:xfrm>
            <a:off x="3188178" y="434558"/>
            <a:ext cx="7467121" cy="54317"/>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186" name="Google Shape;186;p7"/>
          <p:cNvSpPr txBox="1"/>
          <p:nvPr/>
        </p:nvSpPr>
        <p:spPr>
          <a:xfrm>
            <a:off x="459430" y="1425565"/>
            <a:ext cx="7332963" cy="4278094"/>
          </a:xfrm>
          <a:prstGeom prst="rect">
            <a:avLst/>
          </a:prstGeom>
          <a:noFill/>
          <a:ln>
            <a:noFill/>
          </a:ln>
        </p:spPr>
        <p:txBody>
          <a:bodyPr spcFirstLastPara="1" wrap="square" lIns="91425" tIns="45700" rIns="91425" bIns="45700" anchor="t" anchorCtr="0">
            <a:spAutoFit/>
          </a:bodyPr>
          <a:lstStyle/>
          <a:p>
            <a:pPr marL="11113" marR="0" lvl="1" indent="0" algn="ctr" rtl="0">
              <a:spcBef>
                <a:spcPts val="0"/>
              </a:spcBef>
              <a:spcAft>
                <a:spcPts val="0"/>
              </a:spcAft>
              <a:buNone/>
            </a:pPr>
            <a:r>
              <a:rPr lang="en-US" sz="2400" b="0" i="0" u="sng" strike="noStrike" cap="none" dirty="0">
                <a:solidFill>
                  <a:schemeClr val="dk1"/>
                </a:solidFill>
                <a:latin typeface="Aptos" panose="020B0004020202020204" pitchFamily="34" charset="0"/>
                <a:sym typeface="Arial"/>
              </a:rPr>
              <a:t>Develop a web app to assess berm impacts on proximal vegetation using remote sensing vegetation indices.</a:t>
            </a:r>
            <a:endParaRPr sz="2000" b="0" i="1" u="none" strike="noStrike" cap="none" dirty="0">
              <a:solidFill>
                <a:schemeClr val="dk1"/>
              </a:solidFill>
              <a:latin typeface="Aptos" panose="020B0004020202020204" pitchFamily="34" charset="0"/>
              <a:sym typeface="Arial"/>
            </a:endParaRPr>
          </a:p>
          <a:p>
            <a:pPr marL="11113" marR="0" lvl="1" indent="0" algn="l" rtl="0">
              <a:spcBef>
                <a:spcPts val="0"/>
              </a:spcBef>
              <a:spcAft>
                <a:spcPts val="0"/>
              </a:spcAft>
              <a:buNone/>
            </a:pPr>
            <a:endParaRPr sz="2000" b="0" i="1" u="none" strike="noStrike" cap="none" dirty="0">
              <a:solidFill>
                <a:schemeClr val="dk1"/>
              </a:solidFill>
              <a:latin typeface="Aptos" panose="020B0004020202020204" pitchFamily="34" charset="0"/>
              <a:sym typeface="Arial"/>
            </a:endParaRPr>
          </a:p>
          <a:p>
            <a:pPr marL="354013" marR="0" lvl="1" indent="-342900"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Aptos" panose="020B0004020202020204" pitchFamily="34" charset="0"/>
                <a:sym typeface="Arial"/>
              </a:rPr>
              <a:t>Enabling land managers and stakeholders to assess vegetation growth upslope and downslope of berms</a:t>
            </a:r>
            <a:endParaRPr dirty="0">
              <a:latin typeface="Aptos" panose="020B0004020202020204" pitchFamily="34" charset="0"/>
            </a:endParaRPr>
          </a:p>
          <a:p>
            <a:pPr marL="11113" marR="0" lvl="1" indent="0" algn="l" rtl="0">
              <a:spcBef>
                <a:spcPts val="0"/>
              </a:spcBef>
              <a:spcAft>
                <a:spcPts val="0"/>
              </a:spcAft>
              <a:buNone/>
            </a:pPr>
            <a:endParaRPr sz="2000" b="0" i="1" u="none" strike="noStrike" cap="none" dirty="0">
              <a:solidFill>
                <a:schemeClr val="dk1"/>
              </a:solidFill>
              <a:latin typeface="Aptos" panose="020B0004020202020204" pitchFamily="34" charset="0"/>
              <a:sym typeface="Arial"/>
            </a:endParaRPr>
          </a:p>
          <a:p>
            <a:pPr marL="11113" marR="0" lvl="1" indent="0" algn="l" rtl="0">
              <a:spcBef>
                <a:spcPts val="0"/>
              </a:spcBef>
              <a:spcAft>
                <a:spcPts val="0"/>
              </a:spcAft>
              <a:buNone/>
            </a:pPr>
            <a:endParaRPr sz="2000" b="0" i="0" u="sng" strike="noStrike" cap="none" dirty="0">
              <a:solidFill>
                <a:schemeClr val="dk1"/>
              </a:solidFill>
              <a:latin typeface="Aptos" panose="020B0004020202020204" pitchFamily="34" charset="0"/>
              <a:sym typeface="Arial"/>
            </a:endParaRPr>
          </a:p>
          <a:p>
            <a:pPr marL="11113" marR="0" lvl="1" indent="0" algn="l" rtl="0">
              <a:spcBef>
                <a:spcPts val="0"/>
              </a:spcBef>
              <a:spcAft>
                <a:spcPts val="0"/>
              </a:spcAft>
              <a:buNone/>
            </a:pPr>
            <a:endParaRPr sz="2000" b="0" i="0" u="sng" strike="noStrike" cap="none" dirty="0">
              <a:solidFill>
                <a:schemeClr val="dk1"/>
              </a:solidFill>
              <a:latin typeface="Aptos" panose="020B0004020202020204" pitchFamily="34" charset="0"/>
              <a:sym typeface="Arial"/>
            </a:endParaRPr>
          </a:p>
          <a:p>
            <a:pPr marL="11113" marR="0" lvl="1" indent="0" algn="l" rtl="0">
              <a:spcBef>
                <a:spcPts val="0"/>
              </a:spcBef>
              <a:spcAft>
                <a:spcPts val="0"/>
              </a:spcAft>
              <a:buNone/>
            </a:pPr>
            <a:r>
              <a:rPr lang="en-US" sz="2000" b="0" i="0" u="sng" strike="noStrike" cap="none" dirty="0">
                <a:solidFill>
                  <a:schemeClr val="dk1"/>
                </a:solidFill>
                <a:latin typeface="Aptos" panose="020B0004020202020204" pitchFamily="34" charset="0"/>
                <a:sym typeface="Arial"/>
              </a:rPr>
              <a:t>Vegetation Indices </a:t>
            </a:r>
            <a:r>
              <a:rPr lang="en-US" sz="2000" b="0" i="0" u="none" strike="noStrike" cap="none" dirty="0">
                <a:solidFill>
                  <a:schemeClr val="dk1"/>
                </a:solidFill>
                <a:latin typeface="Aptos" panose="020B0004020202020204" pitchFamily="34" charset="0"/>
                <a:sym typeface="Arial"/>
              </a:rPr>
              <a:t>= A remote sensing technique used to identify vegetation and measure its health and vitality.</a:t>
            </a:r>
            <a:endParaRPr dirty="0">
              <a:latin typeface="Aptos" panose="020B0004020202020204" pitchFamily="34" charset="0"/>
            </a:endParaRPr>
          </a:p>
          <a:p>
            <a:pPr marL="800100" marR="0" lvl="1" indent="-342900"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Aptos" panose="020B0004020202020204" pitchFamily="34" charset="0"/>
                <a:sym typeface="Arial"/>
              </a:rPr>
              <a:t>Normalized Difference Vegetation Index (NDVI)</a:t>
            </a:r>
            <a:endParaRPr dirty="0">
              <a:latin typeface="Aptos" panose="020B0004020202020204" pitchFamily="34" charset="0"/>
            </a:endParaRPr>
          </a:p>
          <a:p>
            <a:pPr marL="800100" marR="0" lvl="1" indent="-342900" algn="l" rtl="0">
              <a:spcBef>
                <a:spcPts val="0"/>
              </a:spcBef>
              <a:spcAft>
                <a:spcPts val="0"/>
              </a:spcAft>
              <a:buClr>
                <a:schemeClr val="dk1"/>
              </a:buClr>
              <a:buSzPts val="2000"/>
              <a:buFont typeface="Arial"/>
              <a:buChar char="•"/>
            </a:pPr>
            <a:r>
              <a:rPr lang="en-US" sz="2000" b="0" i="0" u="none" strike="noStrike" cap="none" dirty="0">
                <a:solidFill>
                  <a:schemeClr val="dk1"/>
                </a:solidFill>
                <a:latin typeface="Aptos" panose="020B0004020202020204" pitchFamily="34" charset="0"/>
                <a:sym typeface="Arial"/>
              </a:rPr>
              <a:t>Soil-Adjusted Vegetation Index (SAVI)</a:t>
            </a:r>
            <a:endParaRPr dirty="0">
              <a:latin typeface="Aptos" panose="020B0004020202020204" pitchFamily="34" charset="0"/>
            </a:endParaRPr>
          </a:p>
        </p:txBody>
      </p:sp>
      <p:sp>
        <p:nvSpPr>
          <p:cNvPr id="187" name="Google Shape;187;p7"/>
          <p:cNvSpPr txBox="1"/>
          <p:nvPr/>
        </p:nvSpPr>
        <p:spPr>
          <a:xfrm>
            <a:off x="11699203" y="6300239"/>
            <a:ext cx="3080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6</a:t>
            </a:r>
            <a:endParaRPr/>
          </a:p>
        </p:txBody>
      </p:sp>
      <p:pic>
        <p:nvPicPr>
          <p:cNvPr id="188" name="Google Shape;188;p7"/>
          <p:cNvPicPr preferRelativeResize="0"/>
          <p:nvPr/>
        </p:nvPicPr>
        <p:blipFill rotWithShape="1">
          <a:blip r:embed="rId5">
            <a:alphaModFix/>
          </a:blip>
          <a:srcRect/>
          <a:stretch/>
        </p:blipFill>
        <p:spPr>
          <a:xfrm>
            <a:off x="80527" y="97055"/>
            <a:ext cx="757807" cy="645895"/>
          </a:xfrm>
          <a:prstGeom prst="rect">
            <a:avLst/>
          </a:prstGeom>
          <a:noFill/>
          <a:ln>
            <a:noFill/>
          </a:ln>
        </p:spPr>
      </p:pic>
      <p:sp>
        <p:nvSpPr>
          <p:cNvPr id="189" name="Google Shape;189;p7"/>
          <p:cNvSpPr txBox="1"/>
          <p:nvPr/>
        </p:nvSpPr>
        <p:spPr>
          <a:xfrm>
            <a:off x="7967757" y="6200680"/>
            <a:ext cx="3426575" cy="345396"/>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a:solidFill>
                  <a:schemeClr val="dk1"/>
                </a:solidFill>
                <a:latin typeface="Arial"/>
                <a:ea typeface="Arial"/>
                <a:cs typeface="Arial"/>
                <a:sym typeface="Arial"/>
              </a:rPr>
              <a:t>Figure 2: Berm locations in a section of the Altar Valley, Google Earth Engine</a:t>
            </a:r>
            <a:endParaRPr sz="1100">
              <a:solidFill>
                <a:schemeClr val="dk1"/>
              </a:solidFill>
              <a:latin typeface="Calibri"/>
              <a:ea typeface="Calibri"/>
              <a:cs typeface="Calibri"/>
              <a:sym typeface="Calibri"/>
            </a:endParaRPr>
          </a:p>
        </p:txBody>
      </p:sp>
      <p:pic>
        <p:nvPicPr>
          <p:cNvPr id="190" name="Google Shape;190;p7"/>
          <p:cNvPicPr preferRelativeResize="0"/>
          <p:nvPr/>
        </p:nvPicPr>
        <p:blipFill rotWithShape="1">
          <a:blip r:embed="rId6">
            <a:alphaModFix/>
          </a:blip>
          <a:srcRect/>
          <a:stretch/>
        </p:blipFill>
        <p:spPr>
          <a:xfrm>
            <a:off x="8197221" y="855112"/>
            <a:ext cx="3009584" cy="53343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p8"/>
          <p:cNvPicPr preferRelativeResize="0"/>
          <p:nvPr/>
        </p:nvPicPr>
        <p:blipFill rotWithShape="1">
          <a:blip r:embed="rId3">
            <a:alphaModFix/>
          </a:blip>
          <a:srcRect b="17863"/>
          <a:stretch/>
        </p:blipFill>
        <p:spPr>
          <a:xfrm>
            <a:off x="11407582" y="97055"/>
            <a:ext cx="703891" cy="608986"/>
          </a:xfrm>
          <a:prstGeom prst="rect">
            <a:avLst/>
          </a:prstGeom>
          <a:noFill/>
          <a:ln>
            <a:noFill/>
          </a:ln>
        </p:spPr>
      </p:pic>
      <p:pic>
        <p:nvPicPr>
          <p:cNvPr id="197" name="Google Shape;197;p8"/>
          <p:cNvPicPr preferRelativeResize="0"/>
          <p:nvPr/>
        </p:nvPicPr>
        <p:blipFill rotWithShape="1">
          <a:blip r:embed="rId4">
            <a:alphaModFix/>
          </a:blip>
          <a:srcRect/>
          <a:stretch/>
        </p:blipFill>
        <p:spPr>
          <a:xfrm>
            <a:off x="10791530" y="0"/>
            <a:ext cx="479822" cy="742950"/>
          </a:xfrm>
          <a:prstGeom prst="rect">
            <a:avLst/>
          </a:prstGeom>
          <a:noFill/>
          <a:ln>
            <a:noFill/>
          </a:ln>
        </p:spPr>
      </p:pic>
      <p:sp>
        <p:nvSpPr>
          <p:cNvPr id="198" name="Google Shape;198;p8"/>
          <p:cNvSpPr/>
          <p:nvPr/>
        </p:nvSpPr>
        <p:spPr>
          <a:xfrm>
            <a:off x="0" y="6743272"/>
            <a:ext cx="12192000" cy="133964"/>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199" name="Google Shape;199;p8"/>
          <p:cNvSpPr txBox="1"/>
          <p:nvPr/>
        </p:nvSpPr>
        <p:spPr>
          <a:xfrm>
            <a:off x="698011" y="73376"/>
            <a:ext cx="2508148"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dirty="0">
                <a:solidFill>
                  <a:schemeClr val="dk1"/>
                </a:solidFill>
                <a:latin typeface="Times New Roman"/>
                <a:ea typeface="Times New Roman"/>
                <a:cs typeface="Times New Roman"/>
                <a:sym typeface="Times New Roman"/>
              </a:rPr>
              <a:t>Google Earth Engine</a:t>
            </a:r>
            <a:endParaRPr dirty="0"/>
          </a:p>
        </p:txBody>
      </p:sp>
      <p:sp>
        <p:nvSpPr>
          <p:cNvPr id="200" name="Google Shape;200;p8"/>
          <p:cNvSpPr/>
          <p:nvPr/>
        </p:nvSpPr>
        <p:spPr>
          <a:xfrm>
            <a:off x="3188179" y="318739"/>
            <a:ext cx="7467121" cy="54317"/>
          </a:xfrm>
          <a:prstGeom prst="rect">
            <a:avLst/>
          </a:prstGeom>
          <a:solidFill>
            <a:srgbClr val="382E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sp>
        <p:nvSpPr>
          <p:cNvPr id="201" name="Google Shape;201;p8"/>
          <p:cNvSpPr/>
          <p:nvPr/>
        </p:nvSpPr>
        <p:spPr>
          <a:xfrm>
            <a:off x="3188178" y="434558"/>
            <a:ext cx="7467121" cy="54317"/>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202" name="Google Shape;202;p8"/>
          <p:cNvSpPr txBox="1"/>
          <p:nvPr/>
        </p:nvSpPr>
        <p:spPr>
          <a:xfrm>
            <a:off x="11699203" y="6300239"/>
            <a:ext cx="3080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7</a:t>
            </a:r>
            <a:endParaRPr/>
          </a:p>
        </p:txBody>
      </p:sp>
      <p:pic>
        <p:nvPicPr>
          <p:cNvPr id="203" name="Google Shape;203;p8"/>
          <p:cNvPicPr preferRelativeResize="0"/>
          <p:nvPr/>
        </p:nvPicPr>
        <p:blipFill rotWithShape="1">
          <a:blip r:embed="rId5">
            <a:alphaModFix/>
          </a:blip>
          <a:srcRect/>
          <a:stretch/>
        </p:blipFill>
        <p:spPr>
          <a:xfrm>
            <a:off x="80527" y="97055"/>
            <a:ext cx="757807" cy="645895"/>
          </a:xfrm>
          <a:prstGeom prst="rect">
            <a:avLst/>
          </a:prstGeom>
          <a:noFill/>
          <a:ln>
            <a:noFill/>
          </a:ln>
        </p:spPr>
      </p:pic>
      <p:sp>
        <p:nvSpPr>
          <p:cNvPr id="204" name="Google Shape;204;p8"/>
          <p:cNvSpPr txBox="1"/>
          <p:nvPr/>
        </p:nvSpPr>
        <p:spPr>
          <a:xfrm>
            <a:off x="601502" y="1657917"/>
            <a:ext cx="7332963" cy="3416320"/>
          </a:xfrm>
          <a:prstGeom prst="rect">
            <a:avLst/>
          </a:prstGeom>
          <a:noFill/>
          <a:ln>
            <a:noFill/>
          </a:ln>
        </p:spPr>
        <p:txBody>
          <a:bodyPr spcFirstLastPara="1" wrap="square" lIns="91425" tIns="45700" rIns="91425" bIns="45700" anchor="t" anchorCtr="0">
            <a:spAutoFit/>
          </a:bodyPr>
          <a:lstStyle/>
          <a:p>
            <a:pPr marL="11113" marR="0" lvl="1" indent="0" algn="l" rtl="0">
              <a:spcBef>
                <a:spcPts val="0"/>
              </a:spcBef>
              <a:spcAft>
                <a:spcPts val="0"/>
              </a:spcAft>
              <a:buNone/>
            </a:pPr>
            <a:r>
              <a:rPr lang="en-US" sz="2400" b="0" i="0" u="sng" strike="noStrike" cap="none" dirty="0">
                <a:solidFill>
                  <a:schemeClr val="dk1"/>
                </a:solidFill>
                <a:latin typeface="Aptos" panose="020B0004020202020204" pitchFamily="34" charset="0"/>
                <a:sym typeface="Arial"/>
              </a:rPr>
              <a:t>A cloud based geospatial analysis platform</a:t>
            </a:r>
            <a:endParaRPr dirty="0">
              <a:latin typeface="Aptos" panose="020B0004020202020204" pitchFamily="34" charset="0"/>
            </a:endParaRPr>
          </a:p>
          <a:p>
            <a:pPr marL="11113" marR="0" lvl="1" indent="0" algn="ctr" rtl="0">
              <a:spcBef>
                <a:spcPts val="0"/>
              </a:spcBef>
              <a:spcAft>
                <a:spcPts val="0"/>
              </a:spcAft>
              <a:buNone/>
            </a:pPr>
            <a:r>
              <a:rPr lang="en-US" sz="2400" b="0" i="0" u="sng" strike="noStrike" cap="none" dirty="0">
                <a:solidFill>
                  <a:schemeClr val="dk1"/>
                </a:solidFill>
                <a:latin typeface="Aptos" panose="020B0004020202020204" pitchFamily="34" charset="0"/>
                <a:sym typeface="Arial"/>
              </a:rPr>
              <a:t> </a:t>
            </a:r>
            <a:endParaRPr sz="2400" b="0" i="0" u="none" strike="noStrike" cap="none" dirty="0">
              <a:solidFill>
                <a:schemeClr val="dk1"/>
              </a:solidFill>
              <a:latin typeface="Aptos" panose="020B0004020202020204" pitchFamily="34" charset="0"/>
              <a:sym typeface="Arial"/>
            </a:endParaRPr>
          </a:p>
          <a:p>
            <a:pPr marL="354013" marR="0" lvl="1" indent="-3429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ptos" panose="020B0004020202020204" pitchFamily="34" charset="0"/>
                <a:sym typeface="Arial"/>
              </a:rPr>
              <a:t>Massive Data Archive</a:t>
            </a:r>
            <a:endParaRPr dirty="0">
              <a:latin typeface="Aptos" panose="020B0004020202020204" pitchFamily="34" charset="0"/>
            </a:endParaRPr>
          </a:p>
          <a:p>
            <a:pPr marL="11113" marR="0" lvl="1" indent="0" algn="l" rtl="0">
              <a:spcBef>
                <a:spcPts val="0"/>
              </a:spcBef>
              <a:spcAft>
                <a:spcPts val="0"/>
              </a:spcAft>
              <a:buNone/>
            </a:pPr>
            <a:endParaRPr sz="2400" b="0" i="0" u="none" strike="noStrike" cap="none" dirty="0">
              <a:solidFill>
                <a:schemeClr val="dk1"/>
              </a:solidFill>
              <a:highlight>
                <a:srgbClr val="FFFF00"/>
              </a:highlight>
              <a:latin typeface="Aptos" panose="020B0004020202020204" pitchFamily="34" charset="0"/>
              <a:sym typeface="Arial"/>
            </a:endParaRPr>
          </a:p>
          <a:p>
            <a:pPr marL="354013" marR="0" lvl="1" indent="-3429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ptos" panose="020B0004020202020204" pitchFamily="34" charset="0"/>
                <a:sym typeface="Arial"/>
              </a:rPr>
              <a:t>Cloud Based Processing allows for complex analysis through a programming interface.</a:t>
            </a:r>
            <a:endParaRPr dirty="0">
              <a:latin typeface="Aptos" panose="020B0004020202020204" pitchFamily="34" charset="0"/>
            </a:endParaRPr>
          </a:p>
          <a:p>
            <a:pPr marL="11113" marR="0" lvl="1" indent="0" algn="l" rtl="0">
              <a:spcBef>
                <a:spcPts val="0"/>
              </a:spcBef>
              <a:spcAft>
                <a:spcPts val="0"/>
              </a:spcAft>
              <a:buNone/>
            </a:pPr>
            <a:endParaRPr sz="2400" b="0" i="1" u="none" strike="noStrike" cap="none" dirty="0">
              <a:solidFill>
                <a:schemeClr val="dk1"/>
              </a:solidFill>
              <a:latin typeface="Aptos" panose="020B0004020202020204" pitchFamily="34" charset="0"/>
              <a:sym typeface="Arial"/>
            </a:endParaRPr>
          </a:p>
          <a:p>
            <a:pPr marL="354013" marR="0" lvl="1" indent="-342900" algn="l" rtl="0">
              <a:spcBef>
                <a:spcPts val="0"/>
              </a:spcBef>
              <a:spcAft>
                <a:spcPts val="0"/>
              </a:spcAft>
              <a:buClr>
                <a:schemeClr val="dk1"/>
              </a:buClr>
              <a:buSzPts val="2400"/>
              <a:buFont typeface="Arial"/>
              <a:buChar char="•"/>
            </a:pPr>
            <a:r>
              <a:rPr lang="en-US" sz="2400" b="0" i="0" u="none" strike="noStrike" cap="none" dirty="0">
                <a:solidFill>
                  <a:schemeClr val="dk1"/>
                </a:solidFill>
                <a:latin typeface="Aptos" panose="020B0004020202020204" pitchFamily="34" charset="0"/>
                <a:sym typeface="Arial"/>
              </a:rPr>
              <a:t>Earth Engine Apps allow users to access google earth engine without code.</a:t>
            </a:r>
            <a:endParaRPr dirty="0">
              <a:latin typeface="Aptos" panose="020B0004020202020204" pitchFamily="34" charset="0"/>
            </a:endParaRPr>
          </a:p>
        </p:txBody>
      </p:sp>
      <p:sp>
        <p:nvSpPr>
          <p:cNvPr id="205" name="Google Shape;205;p8"/>
          <p:cNvSpPr txBox="1"/>
          <p:nvPr/>
        </p:nvSpPr>
        <p:spPr>
          <a:xfrm>
            <a:off x="7934465" y="5337382"/>
            <a:ext cx="3426575" cy="345396"/>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100">
                <a:solidFill>
                  <a:schemeClr val="dk1"/>
                </a:solidFill>
                <a:latin typeface="Arial"/>
                <a:ea typeface="Arial"/>
                <a:cs typeface="Arial"/>
                <a:sym typeface="Arial"/>
              </a:rPr>
              <a:t>Figure 3: QR link to my web app</a:t>
            </a:r>
            <a:endParaRPr sz="1100">
              <a:solidFill>
                <a:schemeClr val="dk1"/>
              </a:solidFill>
              <a:latin typeface="Calibri"/>
              <a:ea typeface="Calibri"/>
              <a:cs typeface="Calibri"/>
              <a:sym typeface="Calibri"/>
            </a:endParaRPr>
          </a:p>
        </p:txBody>
      </p:sp>
      <p:pic>
        <p:nvPicPr>
          <p:cNvPr id="206" name="Google Shape;206;p8"/>
          <p:cNvPicPr preferRelativeResize="0"/>
          <p:nvPr/>
        </p:nvPicPr>
        <p:blipFill rotWithShape="1">
          <a:blip r:embed="rId6">
            <a:alphaModFix/>
          </a:blip>
          <a:srcRect/>
          <a:stretch/>
        </p:blipFill>
        <p:spPr>
          <a:xfrm>
            <a:off x="7657276" y="1252016"/>
            <a:ext cx="4142135" cy="414213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9"/>
          <p:cNvPicPr preferRelativeResize="0"/>
          <p:nvPr/>
        </p:nvPicPr>
        <p:blipFill rotWithShape="1">
          <a:blip r:embed="rId3">
            <a:alphaModFix/>
          </a:blip>
          <a:srcRect b="17863"/>
          <a:stretch/>
        </p:blipFill>
        <p:spPr>
          <a:xfrm>
            <a:off x="11407582" y="97055"/>
            <a:ext cx="703891" cy="608986"/>
          </a:xfrm>
          <a:prstGeom prst="rect">
            <a:avLst/>
          </a:prstGeom>
          <a:noFill/>
          <a:ln>
            <a:noFill/>
          </a:ln>
        </p:spPr>
      </p:pic>
      <p:pic>
        <p:nvPicPr>
          <p:cNvPr id="213" name="Google Shape;213;p9"/>
          <p:cNvPicPr preferRelativeResize="0"/>
          <p:nvPr/>
        </p:nvPicPr>
        <p:blipFill rotWithShape="1">
          <a:blip r:embed="rId4">
            <a:alphaModFix/>
          </a:blip>
          <a:srcRect/>
          <a:stretch/>
        </p:blipFill>
        <p:spPr>
          <a:xfrm>
            <a:off x="10791530" y="0"/>
            <a:ext cx="479822" cy="742950"/>
          </a:xfrm>
          <a:prstGeom prst="rect">
            <a:avLst/>
          </a:prstGeom>
          <a:noFill/>
          <a:ln>
            <a:noFill/>
          </a:ln>
        </p:spPr>
      </p:pic>
      <p:sp>
        <p:nvSpPr>
          <p:cNvPr id="214" name="Google Shape;214;p9"/>
          <p:cNvSpPr/>
          <p:nvPr/>
        </p:nvSpPr>
        <p:spPr>
          <a:xfrm>
            <a:off x="0" y="6743272"/>
            <a:ext cx="12192000" cy="133964"/>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215" name="Google Shape;215;p9"/>
          <p:cNvSpPr txBox="1"/>
          <p:nvPr/>
        </p:nvSpPr>
        <p:spPr>
          <a:xfrm>
            <a:off x="698011" y="73376"/>
            <a:ext cx="2508148"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Times New Roman"/>
                <a:ea typeface="Times New Roman"/>
                <a:cs typeface="Times New Roman"/>
                <a:sym typeface="Times New Roman"/>
              </a:rPr>
              <a:t>Google Earth Engine</a:t>
            </a:r>
            <a:endParaRPr/>
          </a:p>
        </p:txBody>
      </p:sp>
      <p:sp>
        <p:nvSpPr>
          <p:cNvPr id="216" name="Google Shape;216;p9"/>
          <p:cNvSpPr/>
          <p:nvPr/>
        </p:nvSpPr>
        <p:spPr>
          <a:xfrm>
            <a:off x="3188179" y="318739"/>
            <a:ext cx="7467121" cy="54317"/>
          </a:xfrm>
          <a:prstGeom prst="rect">
            <a:avLst/>
          </a:prstGeom>
          <a:solidFill>
            <a:srgbClr val="382E8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sp>
        <p:nvSpPr>
          <p:cNvPr id="217" name="Google Shape;217;p9"/>
          <p:cNvSpPr/>
          <p:nvPr/>
        </p:nvSpPr>
        <p:spPr>
          <a:xfrm>
            <a:off x="3188178" y="434558"/>
            <a:ext cx="7467121" cy="54317"/>
          </a:xfrm>
          <a:prstGeom prst="rect">
            <a:avLst/>
          </a:prstGeom>
          <a:solidFill>
            <a:srgbClr val="B3082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C00000"/>
              </a:solidFill>
              <a:latin typeface="Arial"/>
              <a:ea typeface="Arial"/>
              <a:cs typeface="Arial"/>
              <a:sym typeface="Arial"/>
            </a:endParaRPr>
          </a:p>
        </p:txBody>
      </p:sp>
      <p:sp>
        <p:nvSpPr>
          <p:cNvPr id="218" name="Google Shape;218;p9"/>
          <p:cNvSpPr txBox="1"/>
          <p:nvPr/>
        </p:nvSpPr>
        <p:spPr>
          <a:xfrm>
            <a:off x="11699203" y="6300239"/>
            <a:ext cx="3080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8</a:t>
            </a:r>
            <a:endParaRPr/>
          </a:p>
        </p:txBody>
      </p:sp>
      <p:pic>
        <p:nvPicPr>
          <p:cNvPr id="219" name="Google Shape;219;p9"/>
          <p:cNvPicPr preferRelativeResize="0"/>
          <p:nvPr/>
        </p:nvPicPr>
        <p:blipFill rotWithShape="1">
          <a:blip r:embed="rId5">
            <a:alphaModFix/>
          </a:blip>
          <a:srcRect/>
          <a:stretch/>
        </p:blipFill>
        <p:spPr>
          <a:xfrm>
            <a:off x="80527" y="97055"/>
            <a:ext cx="757807" cy="645895"/>
          </a:xfrm>
          <a:prstGeom prst="rect">
            <a:avLst/>
          </a:prstGeom>
          <a:noFill/>
          <a:ln>
            <a:noFill/>
          </a:ln>
        </p:spPr>
      </p:pic>
      <p:pic>
        <p:nvPicPr>
          <p:cNvPr id="220" name="Google Shape;220;p9"/>
          <p:cNvPicPr preferRelativeResize="0"/>
          <p:nvPr/>
        </p:nvPicPr>
        <p:blipFill rotWithShape="1">
          <a:blip r:embed="rId6">
            <a:alphaModFix/>
          </a:blip>
          <a:srcRect/>
          <a:stretch/>
        </p:blipFill>
        <p:spPr>
          <a:xfrm>
            <a:off x="0" y="1111687"/>
            <a:ext cx="12192000" cy="49149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973</Words>
  <Application>Microsoft Office PowerPoint</Application>
  <PresentationFormat>Widescreen</PresentationFormat>
  <Paragraphs>139</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Quattrocento Sans</vt:lpstr>
      <vt:lpstr>Times New Roman</vt:lpstr>
      <vt:lpstr>Play</vt:lpstr>
      <vt:lpstr>Aptos Display</vt:lpstr>
      <vt:lpstr>Arial</vt:lpstr>
      <vt:lpstr>Roboto</vt:lpstr>
      <vt:lpstr>Calibri</vt:lpstr>
      <vt:lpstr>Aptos</vt:lpstr>
      <vt:lpstr>Office Theme</vt:lpstr>
      <vt:lpstr>A Web Based Tool for Vegetation Assessment in the Altar Valley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Web Based Tool for Vegetation Assessment in the Altar Valley</dc:title>
  <dc:creator>John Esparza</dc:creator>
  <cp:lastModifiedBy>Michelle A. Coe</cp:lastModifiedBy>
  <cp:revision>5</cp:revision>
  <dcterms:created xsi:type="dcterms:W3CDTF">2024-03-19T04:43:11Z</dcterms:created>
  <dcterms:modified xsi:type="dcterms:W3CDTF">2024-04-09T21:30:02Z</dcterms:modified>
</cp:coreProperties>
</file>